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sldIdLst>
    <p:sldId id="297" r:id="rId3"/>
    <p:sldId id="298" r:id="rId4"/>
    <p:sldId id="301" r:id="rId5"/>
    <p:sldId id="302" r:id="rId6"/>
    <p:sldId id="303" r:id="rId7"/>
    <p:sldId id="281" r:id="rId8"/>
    <p:sldId id="283" r:id="rId9"/>
    <p:sldId id="275" r:id="rId10"/>
    <p:sldId id="267" r:id="rId11"/>
    <p:sldId id="276" r:id="rId12"/>
    <p:sldId id="278" r:id="rId13"/>
    <p:sldId id="271" r:id="rId14"/>
    <p:sldId id="269" r:id="rId15"/>
    <p:sldId id="274" r:id="rId16"/>
    <p:sldId id="260" r:id="rId17"/>
    <p:sldId id="264" r:id="rId18"/>
    <p:sldId id="277" r:id="rId19"/>
    <p:sldId id="307" r:id="rId20"/>
    <p:sldId id="334" r:id="rId21"/>
    <p:sldId id="338" r:id="rId22"/>
    <p:sldId id="319" r:id="rId23"/>
    <p:sldId id="318" r:id="rId24"/>
    <p:sldId id="305" r:id="rId25"/>
    <p:sldId id="323" r:id="rId26"/>
    <p:sldId id="322" r:id="rId27"/>
    <p:sldId id="306" r:id="rId28"/>
    <p:sldId id="324" r:id="rId29"/>
    <p:sldId id="327" r:id="rId30"/>
    <p:sldId id="308" r:id="rId31"/>
    <p:sldId id="339" r:id="rId32"/>
    <p:sldId id="328" r:id="rId33"/>
    <p:sldId id="309" r:id="rId34"/>
    <p:sldId id="312" r:id="rId35"/>
    <p:sldId id="347" r:id="rId36"/>
    <p:sldId id="332" r:id="rId37"/>
    <p:sldId id="329" r:id="rId38"/>
    <p:sldId id="330" r:id="rId39"/>
    <p:sldId id="313" r:id="rId40"/>
    <p:sldId id="344" r:id="rId41"/>
    <p:sldId id="314" r:id="rId42"/>
    <p:sldId id="343" r:id="rId43"/>
    <p:sldId id="348" r:id="rId44"/>
    <p:sldId id="335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C00"/>
    <a:srgbClr val="3E1F00"/>
    <a:srgbClr val="003300"/>
    <a:srgbClr val="996633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99" autoAdjust="0"/>
  </p:normalViewPr>
  <p:slideViewPr>
    <p:cSldViewPr>
      <p:cViewPr varScale="1">
        <p:scale>
          <a:sx n="80" d="100"/>
          <a:sy n="80" d="100"/>
        </p:scale>
        <p:origin x="-10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496B1-35D7-4FF7-9C09-411A058515B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DD38C-1FFF-467B-B46A-87137F863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D38C-1FFF-467B-B46A-87137F8637B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museum.ru/imgB.asp?9355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ntent.foto.mail.ru/mail/galaktika-99/1058/i-1074.jpg" TargetMode="External"/><Relationship Id="rId11" Type="http://schemas.openxmlformats.org/officeDocument/2006/relationships/image" Target="../media/image22.gif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hyperlink" Target="http://i080.radikal.ru/0910/c5/4d3d85a4ef3d.jpg" TargetMode="External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gif"/><Relationship Id="rId7" Type="http://schemas.openxmlformats.org/officeDocument/2006/relationships/image" Target="../media/image27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hyperlink" Target="http://www.tltprazdnik.ru/images/organ/180669_497.jpeg" TargetMode="External"/><Relationship Id="rId5" Type="http://schemas.openxmlformats.org/officeDocument/2006/relationships/image" Target="../media/image25.jpeg"/><Relationship Id="rId10" Type="http://schemas.openxmlformats.org/officeDocument/2006/relationships/image" Target="../media/image30.gif"/><Relationship Id="rId4" Type="http://schemas.openxmlformats.org/officeDocument/2006/relationships/image" Target="../media/image24.jpeg"/><Relationship Id="rId9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4.jpeg"/><Relationship Id="rId4" Type="http://schemas.openxmlformats.org/officeDocument/2006/relationships/hyperlink" Target="http://img0.liveinternet.ru/images/attach/c/1/49/956/49956668_images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gif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hyperlink" Target="http://www.spadczyna.com/history/reference/img_slavic/drygawiczy/003.jpg" TargetMode="External"/><Relationship Id="rId7" Type="http://schemas.openxmlformats.org/officeDocument/2006/relationships/hyperlink" Target="http://img1.liveinternet.ru/images/attach/b/3/18/382/18382235_trudnuye_bus.jp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hyperlink" Target="http://www.chronologia.org/xpon7/im/7n18-073.jpg" TargetMode="External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gif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hyperlink" Target="http://www.td-nhp.ru/files/news/attaches/0/23/zhostovo-350.jpg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www.raduga.lekks.ru/promisl/pic/10/10.9.jpg" TargetMode="Externa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ru-RU" sz="3200" i="1" dirty="0" smtClean="0">
                <a:latin typeface="Arial" pitchFamily="34" charset="0"/>
                <a:cs typeface="Arial" pitchFamily="34" charset="0"/>
              </a:rPr>
              <a:t>Тема урока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«РОЛЬ НАРОДНЫХ ПРОМЫСЛОВ В СОВРЕМЕННОЙ ЖИЗНИ.  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Бусинки»     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2800" i="1" dirty="0" smtClean="0"/>
              <a:t>(итоговый урок </a:t>
            </a:r>
            <a:r>
              <a:rPr lang="en-US" sz="2800" i="1" dirty="0" smtClean="0"/>
              <a:t>II</a:t>
            </a:r>
            <a:r>
              <a:rPr lang="ru-RU" sz="2800" i="1" dirty="0" smtClean="0"/>
              <a:t> четверти в 5 классе</a:t>
            </a:r>
            <a:r>
              <a:rPr lang="ru-RU" sz="2400" i="1" dirty="0" smtClean="0"/>
              <a:t>)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00188"/>
          </a:xfrm>
          <a:solidFill>
            <a:schemeClr val="bg1">
              <a:alpha val="85000"/>
            </a:schemeClr>
          </a:solidFill>
          <a:effectLst/>
        </p:spPr>
        <p:txBody>
          <a:bodyPr>
            <a:normAutofit fontScale="77500" lnSpcReduction="2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Методическая разработка   урока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по программе «Изобразительное искусство и художественный труд»  под руководством </a:t>
            </a:r>
            <a:r>
              <a:rPr lang="ru-RU" dirty="0" err="1" smtClean="0">
                <a:solidFill>
                  <a:schemeClr val="tx1"/>
                </a:solidFill>
              </a:rPr>
              <a:t>Б.М.Неменского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91680" y="188640"/>
            <a:ext cx="5904656" cy="738664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общеобразовательное учреждение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средняя общеобразовательная школа № 644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Приморского  района Санкт-Петербурга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5445224"/>
            <a:ext cx="4211960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Учитель изобразительного искусства</a:t>
            </a:r>
          </a:p>
          <a:p>
            <a:pPr algn="r"/>
            <a:r>
              <a:rPr lang="ru-RU" b="1" i="1" dirty="0" smtClean="0"/>
              <a:t>Зонова </a:t>
            </a:r>
            <a:r>
              <a:rPr lang="ru-RU" b="1" i="1" dirty="0" err="1" smtClean="0"/>
              <a:t>Виолетта</a:t>
            </a:r>
            <a:r>
              <a:rPr lang="ru-RU" b="1" i="1" dirty="0" smtClean="0"/>
              <a:t> Александровна.</a:t>
            </a:r>
          </a:p>
          <a:p>
            <a:pPr algn="r"/>
            <a:r>
              <a:rPr lang="ru-RU" b="1" i="1" dirty="0" smtClean="0"/>
              <a:t>Заслуженный учитель РФ,</a:t>
            </a:r>
          </a:p>
          <a:p>
            <a:pPr algn="r"/>
            <a:r>
              <a:rPr lang="ru-RU" b="1" i="1" dirty="0" smtClean="0"/>
              <a:t>Высшая квалификационная категория.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а 21 из 4390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14282" y="-5072122"/>
            <a:ext cx="28575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Картинка 21 из 4390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20" y="-3286172"/>
            <a:ext cx="28575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Картинка 21 из 4390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42910" y="-4786370"/>
            <a:ext cx="28575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124" name="Picture 4" descr="Картинка 45 из 439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BEBEC8"/>
              </a:clrFrom>
              <a:clrTo>
                <a:srgbClr val="BEBEC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3286124"/>
            <a:ext cx="1585388" cy="2357454"/>
          </a:xfrm>
          <a:prstGeom prst="rect">
            <a:avLst/>
          </a:prstGeom>
          <a:noFill/>
        </p:spPr>
      </p:pic>
      <p:pic>
        <p:nvPicPr>
          <p:cNvPr id="5126" name="Picture 6" descr="Картинка 57 из 439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3571876"/>
            <a:ext cx="5076825" cy="3057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488" y="214290"/>
            <a:ext cx="24327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ГЖЕЛЬ</a:t>
            </a:r>
            <a:endParaRPr lang="ru-RU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Рисунок 8" descr="IMG_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357166"/>
            <a:ext cx="1586427" cy="2583757"/>
          </a:xfrm>
          <a:prstGeom prst="rect">
            <a:avLst/>
          </a:prstGeom>
        </p:spPr>
      </p:pic>
      <p:pic>
        <p:nvPicPr>
          <p:cNvPr id="10" name="Рисунок 9" descr="IMG_4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85720" y="3286124"/>
            <a:ext cx="1492559" cy="2171814"/>
          </a:xfrm>
          <a:prstGeom prst="rect">
            <a:avLst/>
          </a:prstGeom>
        </p:spPr>
      </p:pic>
      <p:pic>
        <p:nvPicPr>
          <p:cNvPr id="11" name="Рисунок 10" descr="IMG_46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428604"/>
            <a:ext cx="1827327" cy="2100376"/>
          </a:xfrm>
          <a:prstGeom prst="rect">
            <a:avLst/>
          </a:prstGeom>
        </p:spPr>
      </p:pic>
      <p:pic>
        <p:nvPicPr>
          <p:cNvPr id="14" name="Рисунок 13" descr="mainimage.gif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5715016"/>
            <a:ext cx="2811127" cy="997330"/>
          </a:xfrm>
          <a:prstGeom prst="rect">
            <a:avLst/>
          </a:prstGeom>
        </p:spPr>
      </p:pic>
      <p:pic>
        <p:nvPicPr>
          <p:cNvPr id="15" name="Рисунок 14" descr="mainimage.gif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42844" y="5643578"/>
            <a:ext cx="2938482" cy="9973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86050" y="1571612"/>
            <a:ext cx="413446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istral" pitchFamily="66" charset="0"/>
                <a:cs typeface="Arial" pitchFamily="34" charset="0"/>
              </a:rPr>
              <a:t>Фарфоровые чайники,</a:t>
            </a:r>
          </a:p>
          <a:p>
            <a:r>
              <a:rPr lang="ru-RU" sz="2800" b="1" dirty="0" smtClean="0">
                <a:latin typeface="Mistral" pitchFamily="66" charset="0"/>
                <a:cs typeface="Arial" pitchFamily="34" charset="0"/>
              </a:rPr>
              <a:t>Подсвечники, часы,</a:t>
            </a:r>
          </a:p>
          <a:p>
            <a:r>
              <a:rPr lang="ru-RU" sz="2800" b="1" dirty="0" smtClean="0">
                <a:latin typeface="Mistral" pitchFamily="66" charset="0"/>
                <a:cs typeface="Arial" pitchFamily="34" charset="0"/>
              </a:rPr>
              <a:t>Животные и птицы</a:t>
            </a:r>
          </a:p>
          <a:p>
            <a:r>
              <a:rPr lang="ru-RU" sz="2800" b="1" dirty="0" smtClean="0">
                <a:latin typeface="Mistral" pitchFamily="66" charset="0"/>
                <a:cs typeface="Arial" pitchFamily="34" charset="0"/>
              </a:rPr>
              <a:t>Невиданной красы..</a:t>
            </a:r>
            <a:endParaRPr lang="ru-RU" sz="2800" b="1" dirty="0">
              <a:latin typeface="Mistral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ighttop_imag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142852"/>
            <a:ext cx="997330" cy="1038670"/>
          </a:xfrm>
          <a:prstGeom prst="rect">
            <a:avLst/>
          </a:prstGeom>
        </p:spPr>
      </p:pic>
      <p:pic>
        <p:nvPicPr>
          <p:cNvPr id="4" name="Рисунок 3" descr="IMG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5" y="3429000"/>
            <a:ext cx="2357454" cy="2500954"/>
          </a:xfrm>
          <a:prstGeom prst="rect">
            <a:avLst/>
          </a:prstGeom>
        </p:spPr>
      </p:pic>
      <p:pic>
        <p:nvPicPr>
          <p:cNvPr id="6" name="Рисунок 5" descr="IMG_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2786058"/>
            <a:ext cx="2286016" cy="3100508"/>
          </a:xfrm>
          <a:prstGeom prst="rect">
            <a:avLst/>
          </a:prstGeom>
        </p:spPr>
      </p:pic>
      <p:pic>
        <p:nvPicPr>
          <p:cNvPr id="7" name="Рисунок 6" descr="IMG_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142852"/>
            <a:ext cx="2218391" cy="3714776"/>
          </a:xfrm>
          <a:prstGeom prst="rect">
            <a:avLst/>
          </a:prstGeom>
        </p:spPr>
      </p:pic>
      <p:pic>
        <p:nvPicPr>
          <p:cNvPr id="9" name="Рисунок 8" descr="IMG_43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571480"/>
            <a:ext cx="2143140" cy="2143140"/>
          </a:xfrm>
          <a:prstGeom prst="rect">
            <a:avLst/>
          </a:prstGeom>
        </p:spPr>
      </p:pic>
      <p:pic>
        <p:nvPicPr>
          <p:cNvPr id="10" name="Рисунок 9" descr="leftdown_imag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5643578"/>
            <a:ext cx="997330" cy="1038670"/>
          </a:xfrm>
          <a:prstGeom prst="rect">
            <a:avLst/>
          </a:prstGeom>
        </p:spPr>
      </p:pic>
      <p:pic>
        <p:nvPicPr>
          <p:cNvPr id="11" name="Рисунок 10" descr="lefttop_imag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44" y="214290"/>
            <a:ext cx="1038670" cy="997330"/>
          </a:xfrm>
          <a:prstGeom prst="rect">
            <a:avLst/>
          </a:prstGeom>
        </p:spPr>
      </p:pic>
      <p:pic>
        <p:nvPicPr>
          <p:cNvPr id="13" name="Рисунок 12" descr="rightdown_imag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58148" y="5500702"/>
            <a:ext cx="1038670" cy="997330"/>
          </a:xfrm>
          <a:prstGeom prst="rect">
            <a:avLst/>
          </a:prstGeom>
        </p:spPr>
      </p:pic>
      <p:pic>
        <p:nvPicPr>
          <p:cNvPr id="15" name="Picture 2" descr="http://www.tltprazdnik.ru/images/organ/180669_497.jpe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5786" y="571480"/>
            <a:ext cx="1875248" cy="250033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714613" y="4357694"/>
            <a:ext cx="371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Деревня в Подмосковье</a:t>
            </a:r>
          </a:p>
          <a:p>
            <a:r>
              <a:rPr lang="ru-RU" sz="2800" b="1" dirty="0" smtClean="0">
                <a:latin typeface="Monotype Corsiva" pitchFamily="66" charset="0"/>
              </a:rPr>
              <a:t>Прославилась теперь</a:t>
            </a:r>
          </a:p>
          <a:p>
            <a:r>
              <a:rPr lang="ru-RU" sz="2800" b="1" dirty="0" smtClean="0">
                <a:latin typeface="Monotype Corsiva" pitchFamily="66" charset="0"/>
              </a:rPr>
              <a:t>Известно   всем в народе</a:t>
            </a:r>
          </a:p>
          <a:p>
            <a:r>
              <a:rPr lang="ru-RU" sz="2800" b="1" dirty="0" smtClean="0">
                <a:latin typeface="Monotype Corsiva" pitchFamily="66" charset="0"/>
              </a:rPr>
              <a:t>Ее  названье – Гжель.– 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1000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357430"/>
            <a:ext cx="5001768" cy="3511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41744549_xoxlomak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285728"/>
            <a:ext cx="2274559" cy="3214710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7" name="Рисунок 6" descr="1255820177_hgkker4.jpg"/>
          <p:cNvPicPr>
            <a:picLocks noChangeAspect="1"/>
          </p:cNvPicPr>
          <p:nvPr/>
        </p:nvPicPr>
        <p:blipFill>
          <a:blip r:embed="rId5" cstate="print"/>
          <a:srcRect l="39622" t="37735" r="24528" b="24528"/>
          <a:stretch>
            <a:fillRect/>
          </a:stretch>
        </p:blipFill>
        <p:spPr>
          <a:xfrm>
            <a:off x="428596" y="214290"/>
            <a:ext cx="2500330" cy="210554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143240" y="142853"/>
            <a:ext cx="3714776" cy="101566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ХОХЛОМА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Рисунок 19" descr="хохлома деревн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3643314"/>
            <a:ext cx="3098277" cy="2912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banner03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1500174"/>
            <a:ext cx="1881194" cy="1881194"/>
          </a:xfrm>
          <a:prstGeom prst="rect">
            <a:avLst/>
          </a:prstGeom>
        </p:spPr>
      </p:pic>
    </p:spTree>
  </p:cSld>
  <p:clrMapOvr>
    <a:masterClrMapping/>
  </p:clrMapOvr>
  <p:transition advClick="0" advTm="1000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1428" y="3273936"/>
            <a:ext cx="4581144" cy="3310128"/>
          </a:xfrm>
          <a:prstGeom prst="rect">
            <a:avLst/>
          </a:prstGeom>
        </p:spPr>
      </p:pic>
      <p:pic>
        <p:nvPicPr>
          <p:cNvPr id="3" name="Рисунок 2" descr="hbr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57166"/>
            <a:ext cx="2857552" cy="24231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7620" y="214290"/>
            <a:ext cx="47149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istral" pitchFamily="66" charset="0"/>
              </a:rPr>
              <a:t>Кисть хохломская!</a:t>
            </a:r>
            <a:endParaRPr lang="ru-RU" sz="2400" b="1" dirty="0" smtClean="0">
              <a:solidFill>
                <a:srgbClr val="FF0000"/>
              </a:solidFill>
              <a:latin typeface="Mistral" pitchFamily="66" charset="0"/>
            </a:endParaRPr>
          </a:p>
          <a:p>
            <a:r>
              <a:rPr lang="ru-RU" sz="2400" b="1" dirty="0" smtClean="0">
                <a:latin typeface="Mistral" pitchFamily="66" charset="0"/>
              </a:rPr>
              <a:t>Большое спасибо!</a:t>
            </a:r>
          </a:p>
          <a:p>
            <a:r>
              <a:rPr lang="ru-RU" sz="2400" b="1" dirty="0" smtClean="0">
                <a:latin typeface="Mistral" pitchFamily="66" charset="0"/>
              </a:rPr>
              <a:t>Сказывай сказку для радости жизни!</a:t>
            </a:r>
          </a:p>
          <a:p>
            <a:r>
              <a:rPr lang="ru-RU" sz="2400" b="1" dirty="0" smtClean="0">
                <a:latin typeface="Mistral" pitchFamily="66" charset="0"/>
              </a:rPr>
              <a:t>Ты , как  душа у народа, красива!</a:t>
            </a:r>
          </a:p>
          <a:p>
            <a:r>
              <a:rPr lang="ru-RU" sz="2400" b="1" dirty="0" smtClean="0">
                <a:latin typeface="Mistral" pitchFamily="66" charset="0"/>
              </a:rPr>
              <a:t>Ты, как и люди, служишь России.</a:t>
            </a:r>
            <a:endParaRPr lang="ru-RU" sz="2400" b="1" dirty="0">
              <a:latin typeface="Mistral" pitchFamily="66" charset="0"/>
            </a:endParaRPr>
          </a:p>
        </p:txBody>
      </p:sp>
      <p:pic>
        <p:nvPicPr>
          <p:cNvPr id="7" name="Рисунок 6" descr="0_10_1008_11919612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3571876"/>
            <a:ext cx="2409981" cy="2643206"/>
          </a:xfrm>
          <a:prstGeom prst="rect">
            <a:avLst/>
          </a:prstGeom>
        </p:spPr>
      </p:pic>
    </p:spTree>
  </p:cSld>
  <p:clrMapOvr>
    <a:masterClrMapping/>
  </p:clrMapOvr>
  <p:transition advClick="0" advTm="1000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2705344" cy="2286016"/>
          </a:xfrm>
          <a:prstGeom prst="rect">
            <a:avLst/>
          </a:prstGeom>
          <a:ln>
            <a:solidFill>
              <a:srgbClr val="663300"/>
            </a:solidFill>
          </a:ln>
        </p:spPr>
      </p:pic>
      <p:pic>
        <p:nvPicPr>
          <p:cNvPr id="4" name="Рисунок 3" descr="3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0350" y="3786190"/>
            <a:ext cx="2533650" cy="2571750"/>
          </a:xfrm>
          <a:prstGeom prst="rect">
            <a:avLst/>
          </a:prstGeom>
        </p:spPr>
      </p:pic>
      <p:pic>
        <p:nvPicPr>
          <p:cNvPr id="11" name="Рисунок 10" descr="e3a29c20beb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857496"/>
            <a:ext cx="3868508" cy="400050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86116" y="285728"/>
            <a:ext cx="5643602" cy="16312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istral" pitchFamily="66" charset="0"/>
              </a:rPr>
              <a:t>Издавна делали да расписывали    посуду в лесных заволжских деревеньках. </a:t>
            </a:r>
          </a:p>
          <a:p>
            <a:r>
              <a:rPr lang="ru-RU" sz="2000" dirty="0" smtClean="0">
                <a:latin typeface="Mistral" pitchFamily="66" charset="0"/>
              </a:rPr>
              <a:t> Но прославилась одна – Хохлома.</a:t>
            </a:r>
          </a:p>
          <a:p>
            <a:r>
              <a:rPr lang="ru-RU" sz="2000" dirty="0" smtClean="0">
                <a:latin typeface="Mistral" pitchFamily="66" charset="0"/>
              </a:rPr>
              <a:t>Говорят ее золото от пера Жар – птицы,</a:t>
            </a:r>
          </a:p>
          <a:p>
            <a:r>
              <a:rPr lang="ru-RU" sz="2000" dirty="0" smtClean="0">
                <a:latin typeface="Mistral" pitchFamily="66" charset="0"/>
              </a:rPr>
              <a:t>что нашел древний мастер – живописец.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14744" y="2571744"/>
            <a:ext cx="3000396" cy="286232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dirty="0" smtClean="0">
                <a:latin typeface="Mistral" pitchFamily="66" charset="0"/>
              </a:rPr>
              <a:t>Это, конечно, легенда, а правда в том,</a:t>
            </a:r>
          </a:p>
          <a:p>
            <a:pPr algn="ctr">
              <a:buNone/>
            </a:pPr>
            <a:r>
              <a:rPr lang="ru-RU" sz="2000" dirty="0" smtClean="0">
                <a:latin typeface="Mistral" pitchFamily="66" charset="0"/>
              </a:rPr>
              <a:t>что мастера писали на деревянных  досках,</a:t>
            </a:r>
          </a:p>
          <a:p>
            <a:pPr algn="ctr">
              <a:buNone/>
            </a:pPr>
            <a:r>
              <a:rPr lang="ru-RU" sz="2000" dirty="0" smtClean="0">
                <a:latin typeface="Mistral" pitchFamily="66" charset="0"/>
              </a:rPr>
              <a:t>покрывали льняным маслом, закаляли в</a:t>
            </a:r>
          </a:p>
          <a:p>
            <a:pPr algn="ctr">
              <a:buNone/>
            </a:pPr>
            <a:r>
              <a:rPr lang="ru-RU" sz="2000" dirty="0" smtClean="0">
                <a:latin typeface="Mistral" pitchFamily="66" charset="0"/>
              </a:rPr>
              <a:t>печи, и масляная пленка превращалась</a:t>
            </a:r>
          </a:p>
          <a:p>
            <a:pPr algn="ctr">
              <a:buNone/>
            </a:pPr>
            <a:r>
              <a:rPr lang="ru-RU" sz="2000" dirty="0" smtClean="0">
                <a:latin typeface="Mistral" pitchFamily="66" charset="0"/>
              </a:rPr>
              <a:t>в золотистый лак.</a:t>
            </a:r>
          </a:p>
        </p:txBody>
      </p:sp>
    </p:spTree>
  </p:cSld>
  <p:clrMapOvr>
    <a:masterClrMapping/>
  </p:clrMapOvr>
  <p:transition advClick="0" advTm="1000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ороде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28604"/>
            <a:ext cx="4994294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Картинка 5 из 49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8DDD7"/>
              </a:clrFrom>
              <a:clrTo>
                <a:srgbClr val="E8DD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0486" y="2571744"/>
            <a:ext cx="5173959" cy="3805238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  <p:grpSp>
        <p:nvGrpSpPr>
          <p:cNvPr id="7" name="Группа 6"/>
          <p:cNvGrpSpPr/>
          <p:nvPr/>
        </p:nvGrpSpPr>
        <p:grpSpPr>
          <a:xfrm>
            <a:off x="285720" y="3857628"/>
            <a:ext cx="4286280" cy="2857520"/>
            <a:chOff x="285720" y="3857628"/>
            <a:chExt cx="4286280" cy="2857520"/>
          </a:xfrm>
        </p:grpSpPr>
        <p:sp>
          <p:nvSpPr>
            <p:cNvPr id="5" name="Горизонтальный свиток 4"/>
            <p:cNvSpPr/>
            <p:nvPr/>
          </p:nvSpPr>
          <p:spPr>
            <a:xfrm>
              <a:off x="285720" y="3857628"/>
              <a:ext cx="4286280" cy="2857520"/>
            </a:xfrm>
            <a:prstGeom prst="horizontalScroll">
              <a:avLst/>
            </a:prstGeom>
            <a:blipFill dpi="0" rotWithShape="1">
              <a:blip r:embed="rId6" cstate="print">
                <a:alphaModFix amt="37000"/>
                <a:lum contrast="-7000"/>
              </a:blip>
              <a:srcRect/>
              <a:tile tx="0" ty="0" sx="100000" sy="100000" flip="none" algn="tl"/>
            </a:blipFill>
            <a:ln w="285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45" name="Rectangle 1"/>
            <p:cNvSpPr>
              <a:spLocks noChangeArrowheads="1"/>
            </p:cNvSpPr>
            <p:nvPr/>
          </p:nvSpPr>
          <p:spPr bwMode="auto">
            <a:xfrm>
              <a:off x="928662" y="4500570"/>
              <a:ext cx="3500462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Руками </a:t>
              </a:r>
              <a:r>
                <a:rPr kumimoji="0" lang="ru-RU" sz="2800" b="0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городецких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Умелых  мастериц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Так выписано броско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Цветение </a:t>
              </a: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зарниц.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71506" y="-214338"/>
            <a:ext cx="8072494" cy="206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Городецкая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роспись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1000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ама\городецкая роспись\c1188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86446" y="4432148"/>
            <a:ext cx="3000396" cy="2425852"/>
          </a:xfrm>
          <a:prstGeom prst="rect">
            <a:avLst/>
          </a:prstGeom>
          <a:noFill/>
        </p:spPr>
      </p:pic>
      <p:pic>
        <p:nvPicPr>
          <p:cNvPr id="2" name="Picture 2" descr="E:\мама\городецкая роспись\c119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66"/>
            <a:ext cx="3180989" cy="3214686"/>
          </a:xfrm>
          <a:prstGeom prst="rect">
            <a:avLst/>
          </a:prstGeom>
          <a:noFill/>
        </p:spPr>
      </p:pic>
      <p:pic>
        <p:nvPicPr>
          <p:cNvPr id="1027" name="Picture 3" descr="E:\мама\городецкая роспись\884_88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42725">
            <a:off x="152101" y="3572739"/>
            <a:ext cx="3478386" cy="3113236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3786182" y="285728"/>
            <a:ext cx="49292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istral" pitchFamily="66" charset="0"/>
              </a:rPr>
              <a:t>Никогда ни с чем не спутаешь вороного городецкого коня с лебединой выгнутой шеей. А цветы? Городецкие купавы , розаны фантастической окраски. Да еще сценки с барышнями и кавалерами. А таких птиц вы где- </a:t>
            </a:r>
            <a:r>
              <a:rPr lang="ru-RU" sz="2400" b="1" dirty="0" err="1" smtClean="0">
                <a:latin typeface="Mistral" pitchFamily="66" charset="0"/>
              </a:rPr>
              <a:t>нибудь</a:t>
            </a:r>
            <a:r>
              <a:rPr lang="ru-RU" sz="2400" b="1" dirty="0" smtClean="0">
                <a:latin typeface="Mistral" pitchFamily="66" charset="0"/>
              </a:rPr>
              <a:t> видели? Искренность, радостная яркость красок - все это городецкая роспись.</a:t>
            </a:r>
            <a:endParaRPr lang="ru-RU" sz="2400" b="1" dirty="0">
              <a:latin typeface="Mistral" pitchFamily="66" charset="0"/>
            </a:endParaRPr>
          </a:p>
        </p:txBody>
      </p:sp>
      <p:pic>
        <p:nvPicPr>
          <p:cNvPr id="6" name="Picture 3" descr="F:\АНИМАШКИ ВСЕ\644 анимашки\Ангелочки\angel122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4643446"/>
            <a:ext cx="2143140" cy="13867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58000" y="428604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ransition advClick="0" advTm="1000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Р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68429"/>
          </a:xfrm>
          <a:prstGeom prst="rect">
            <a:avLst/>
          </a:prstGeom>
        </p:spPr>
      </p:pic>
      <p:pic>
        <p:nvPicPr>
          <p:cNvPr id="5" name="Рисунок 4" descr="Рисунок60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714860"/>
            <a:ext cx="2143140" cy="2143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44" y="285728"/>
            <a:ext cx="4233851" cy="3416320"/>
          </a:xfrm>
          <a:prstGeom prst="rect">
            <a:avLst/>
          </a:prstGeom>
          <a:solidFill>
            <a:schemeClr val="accent1">
              <a:lumMod val="40000"/>
              <a:lumOff val="60000"/>
              <a:alpha val="42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Россия, Русь, - куда я ни взгляну…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За все твои страдания и битвы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Люблю твою ,Россия, старину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Твои  погосты и молитвы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Люблю твои избушки и цветы,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И небеса горящие от зноя,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И шепот ив у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омутной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воды.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Люблю навек, до вечного покоя…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Россия! Русь! Храни себя, храни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9454" y="6072206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Учитель Зонова ВА..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63300">
              <a:alpha val="70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ХОД УРОКА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96633">
              <a:alpha val="70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Учитель:</a:t>
            </a:r>
            <a:endParaRPr lang="ru-RU" dirty="0" smtClean="0"/>
          </a:p>
          <a:p>
            <a:r>
              <a:rPr lang="ru-RU" dirty="0" smtClean="0"/>
              <a:t>Народные промыслы – это зеркало прошлого, оно несет в себе отзвуки истории каждого народа, а культура и народный быт  обладают глубокой преемственностью.</a:t>
            </a:r>
          </a:p>
          <a:p>
            <a:r>
              <a:rPr lang="ru-RU" dirty="0" smtClean="0"/>
              <a:t>Очень много пришло к нам из этого самого прошлого, давайте посмотрим и послушаем наших артистов.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ФОТО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3" descr="РАБОЧИЙ МОМЕНТ УРО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052736"/>
            <a:ext cx="6984776" cy="523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УРОК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rgbClr val="C00000"/>
                </a:solidFill>
              </a:rPr>
              <a:t>Тип урока:</a:t>
            </a:r>
            <a:r>
              <a:rPr lang="ru-RU" b="1" dirty="0" smtClean="0"/>
              <a:t> </a:t>
            </a:r>
            <a:r>
              <a:rPr lang="ru-RU" dirty="0" smtClean="0"/>
              <a:t>комбинированный</a:t>
            </a:r>
          </a:p>
          <a:p>
            <a:pPr>
              <a:buNone/>
            </a:pPr>
            <a:r>
              <a:rPr lang="ru-RU" b="1" dirty="0" smtClean="0"/>
              <a:t> 	</a:t>
            </a:r>
            <a:r>
              <a:rPr lang="ru-RU" b="1" dirty="0" smtClean="0">
                <a:solidFill>
                  <a:srgbClr val="C00000"/>
                </a:solidFill>
              </a:rPr>
              <a:t>Цель урока: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Актуализировать, дополнить и обобщить знания  о русских народных промыслах: Хохлома, </a:t>
            </a:r>
            <a:r>
              <a:rPr lang="ru-RU" dirty="0" err="1" smtClean="0"/>
              <a:t>Жостово</a:t>
            </a:r>
            <a:r>
              <a:rPr lang="ru-RU" dirty="0" smtClean="0"/>
              <a:t>, Городец, Гжель.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b="1" dirty="0" smtClean="0"/>
              <a:t>	</a:t>
            </a:r>
            <a:r>
              <a:rPr lang="ru-RU" b="1" dirty="0" smtClean="0">
                <a:solidFill>
                  <a:srgbClr val="C00000"/>
                </a:solidFill>
              </a:rPr>
              <a:t>Задачи урока: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Углубление знаний с помощью ролевой игры на тему народных промыслов.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Воспитание гордости за русскую культуру.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Развитие художественного вкуса.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Стимулирование творческой деятельности.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Создание атмосферы для творческого развития.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Выполнение творческого задания.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63300">
              <a:alpha val="70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r>
              <a:rPr lang="ru-RU" b="1" i="1" dirty="0" smtClean="0"/>
              <a:t>2.Сценка  «Хохлома».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solidFill>
            <a:srgbClr val="996633">
              <a:alpha val="70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1556792"/>
          <a:ext cx="8136904" cy="4498943"/>
        </p:xfrm>
        <a:graphic>
          <a:graphicData uri="http://schemas.openxmlformats.org/drawingml/2006/table">
            <a:tbl>
              <a:tblPr/>
              <a:tblGrid>
                <a:gridCol w="4137953"/>
                <a:gridCol w="3998951"/>
              </a:tblGrid>
              <a:tr h="178635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Calibri"/>
                          <a:cs typeface="Times New Roman"/>
                        </a:rPr>
                        <a:t>Ведущие:</a:t>
                      </a:r>
                      <a:r>
                        <a:rPr lang="ru-RU" sz="180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ru-RU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  <a:ea typeface="Calibri"/>
                          <a:cs typeface="Times New Roman"/>
                        </a:rPr>
                        <a:t>Один </a:t>
                      </a:r>
                      <a:r>
                        <a:rPr lang="ru-RU" sz="1800" dirty="0">
                          <a:latin typeface="Arial"/>
                          <a:ea typeface="Calibri"/>
                          <a:cs typeface="Times New Roman"/>
                        </a:rPr>
                        <a:t>из известных промыслов – это ХОХЛОМА. Легкая деревянная, золотисто-огненная, покрытая чудесной росписью всегда привлекала взор. Хохлома делала русский стол нарядным, праздничным.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Calibri"/>
                          <a:cs typeface="Times New Roman"/>
                        </a:rPr>
                        <a:t>Давайте посмотрим  легенду о возникновении золотой хохломы.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6135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Arial"/>
                          <a:ea typeface="Calibri"/>
                          <a:cs typeface="Times New Roman"/>
                        </a:rPr>
                        <a:t>Удивляя,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Arial"/>
                          <a:ea typeface="Calibri"/>
                          <a:cs typeface="Times New Roman"/>
                        </a:rPr>
                        <a:t>Прорастая,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Arial"/>
                          <a:ea typeface="Calibri"/>
                          <a:cs typeface="Times New Roman"/>
                        </a:rPr>
                        <a:t>Как – то празднично живая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Arial"/>
                          <a:ea typeface="Calibri"/>
                          <a:cs typeface="Times New Roman"/>
                        </a:rPr>
                        <a:t>Молодая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Arial"/>
                          <a:ea typeface="Calibri"/>
                          <a:cs typeface="Times New Roman"/>
                        </a:rPr>
                        <a:t>Непростая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Arial"/>
                          <a:ea typeface="Calibri"/>
                          <a:cs typeface="Times New Roman"/>
                        </a:rPr>
                        <a:t>Черно – красная трава.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Arial"/>
                          <a:ea typeface="Calibri"/>
                          <a:cs typeface="Times New Roman"/>
                        </a:rPr>
                        <a:t>Листья рдеют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Arial"/>
                          <a:ea typeface="Calibri"/>
                          <a:cs typeface="Times New Roman"/>
                        </a:rPr>
                        <a:t>Не редея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Arial"/>
                          <a:ea typeface="Calibri"/>
                          <a:cs typeface="Times New Roman"/>
                        </a:rPr>
                        <a:t>От дыхания зимы.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Arial"/>
                          <a:ea typeface="Calibri"/>
                          <a:cs typeface="Times New Roman"/>
                        </a:rPr>
                        <a:t>Входим в царство Берендея-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Arial"/>
                          <a:ea typeface="Calibri"/>
                          <a:cs typeface="Times New Roman"/>
                        </a:rPr>
                        <a:t>В мир волшебной </a:t>
                      </a:r>
                      <a:endParaRPr lang="ru-RU" sz="2000" i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latin typeface="Arial"/>
                          <a:ea typeface="Calibri"/>
                          <a:cs typeface="Times New Roman"/>
                        </a:rPr>
                        <a:t>ХОХЛОМЫ</a:t>
                      </a:r>
                      <a:r>
                        <a:rPr lang="ru-RU" sz="2000" i="1" dirty="0">
                          <a:latin typeface="Arial"/>
                          <a:ea typeface="Calibri"/>
                          <a:cs typeface="Times New Roman"/>
                        </a:rPr>
                        <a:t>.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ПРИЛОЖЕНИЕ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СКАЗКА О ХОХЛОМЕ</a:t>
            </a:r>
            <a:endParaRPr lang="ru-RU" sz="4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800" dirty="0" smtClean="0"/>
              <a:t>«</a:t>
            </a:r>
            <a:r>
              <a:rPr lang="ru-RU" sz="4800" dirty="0" smtClean="0">
                <a:latin typeface="Monotype Corsiva" pitchFamily="66" charset="0"/>
              </a:rPr>
              <a:t>Выросла травка золотая на ложке.</a:t>
            </a:r>
          </a:p>
          <a:p>
            <a:pPr>
              <a:buNone/>
            </a:pPr>
            <a:r>
              <a:rPr lang="ru-RU" sz="4800" dirty="0" smtClean="0">
                <a:latin typeface="Monotype Corsiva" pitchFamily="66" charset="0"/>
              </a:rPr>
              <a:t>Распустился огненный цветок на миске. Ягоду клюет птица Золотое перо.</a:t>
            </a:r>
          </a:p>
          <a:p>
            <a:pPr>
              <a:buNone/>
            </a:pPr>
            <a:r>
              <a:rPr lang="ru-RU" sz="4800" dirty="0" smtClean="0">
                <a:latin typeface="Monotype Corsiva" pitchFamily="66" charset="0"/>
              </a:rPr>
              <a:t>Вы думаете это сказка? А это быль. Издавна делали да расписывали деревянную посуду в лесных заволжских деревеньках: </a:t>
            </a:r>
            <a:r>
              <a:rPr lang="ru-RU" sz="4800" dirty="0" err="1" smtClean="0">
                <a:latin typeface="Monotype Corsiva" pitchFamily="66" charset="0"/>
              </a:rPr>
              <a:t>Семино</a:t>
            </a:r>
            <a:r>
              <a:rPr lang="ru-RU" sz="4800" dirty="0" smtClean="0">
                <a:latin typeface="Monotype Corsiva" pitchFamily="66" charset="0"/>
              </a:rPr>
              <a:t>,  </a:t>
            </a:r>
            <a:r>
              <a:rPr lang="ru-RU" sz="4800" dirty="0" err="1" smtClean="0">
                <a:latin typeface="Monotype Corsiva" pitchFamily="66" charset="0"/>
              </a:rPr>
              <a:t>Кулигино</a:t>
            </a:r>
            <a:r>
              <a:rPr lang="ru-RU" sz="4800" dirty="0" smtClean="0">
                <a:latin typeface="Monotype Corsiva" pitchFamily="66" charset="0"/>
              </a:rPr>
              <a:t>,  Хохлома,  Хрящи… А названье привилось только одно – Хохлома.</a:t>
            </a:r>
          </a:p>
          <a:p>
            <a:pPr>
              <a:buNone/>
            </a:pPr>
            <a:r>
              <a:rPr lang="ru-RU" sz="4800" dirty="0" smtClean="0">
                <a:latin typeface="Monotype Corsiva" pitchFamily="66" charset="0"/>
              </a:rPr>
              <a:t>Как же начиналось это удивительное хохломское  художество? …»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ФОТО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ХОХЛО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124744"/>
            <a:ext cx="6660232" cy="4995174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63300">
              <a:alpha val="70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ru-RU" b="1" i="1" dirty="0" smtClean="0"/>
              <a:t>3. Гжель.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96633">
              <a:alpha val="70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Ведущие:</a:t>
            </a:r>
            <a:endParaRPr lang="ru-RU" dirty="0" smtClean="0"/>
          </a:p>
          <a:p>
            <a:r>
              <a:rPr lang="ru-RU" dirty="0" smtClean="0"/>
              <a:t>Синяя ГЖЕЛЬСКАЯ РОСПИСЬ по белому фону: источник света словно спрятан в глубине вещи и придает ей снежное мерцание. И вдруг – все оттенки синего!</a:t>
            </a:r>
          </a:p>
          <a:p>
            <a:r>
              <a:rPr lang="ru-RU" dirty="0" smtClean="0"/>
              <a:t>Гжель – это самобытный сказочный цветок в солнечном венке русской национальной культуры!</a:t>
            </a:r>
          </a:p>
          <a:p>
            <a:r>
              <a:rPr lang="ru-RU" dirty="0" smtClean="0"/>
              <a:t>Стихи о гжели (читают две девочки).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ПРИЛОЖЕНИЕ 2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981074"/>
          <a:ext cx="8784976" cy="5688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5688286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Земля подмосковная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Сосны да ель.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Стоит подрисована синькою Гжель.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Неужели в самом деле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Не бывали вы во Гжели?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Неужели в самом деле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Вы во Гжели не глядели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На изделья – рукоделья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Неужели?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Фарфоровые чайники,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Подсвечники, часы,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Животные и птицы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Невиданной красы.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Деревня в Подмосковье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Прославилась теперь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Известно всем в народе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Ее названье – Гжель..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Гордятся в Гжели жители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Небесной синевой.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встретите на свете вы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Красоты такой!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Голубизну небесную, что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Что сердцу так мила,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Кисть мастера на чашку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Легко перенесла.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 каждого художника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свой узор любимый,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в каждом отражается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Сторонушка родимая,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Ее трава шелковая,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Ее цветы весенние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мастерство волшебное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Достойно восхищения.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ФОТО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IMG_45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052736"/>
            <a:ext cx="6912768" cy="5184576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63300">
              <a:alpha val="70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r>
              <a:rPr lang="ru-RU" b="1" i="1" dirty="0" smtClean="0"/>
              <a:t>4. </a:t>
            </a:r>
            <a:r>
              <a:rPr lang="ru-RU" b="1" i="1" dirty="0" err="1" smtClean="0"/>
              <a:t>Жостово</a:t>
            </a:r>
            <a:r>
              <a:rPr lang="ru-RU" b="1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96633">
              <a:alpha val="70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Ведущие:</a:t>
            </a:r>
            <a:endParaRPr lang="ru-RU" dirty="0" smtClean="0"/>
          </a:p>
          <a:p>
            <a:r>
              <a:rPr lang="ru-RU" dirty="0" smtClean="0"/>
              <a:t>Старинная деревня </a:t>
            </a:r>
            <a:r>
              <a:rPr lang="ru-RU" dirty="0" err="1" smtClean="0"/>
              <a:t>Жостово</a:t>
            </a:r>
            <a:r>
              <a:rPr lang="ru-RU" dirty="0" smtClean="0"/>
              <a:t> находится в 18 километрах от подмосковного города Мытищи.</a:t>
            </a:r>
          </a:p>
          <a:p>
            <a:r>
              <a:rPr lang="ru-RU" dirty="0" smtClean="0"/>
              <a:t>150 домов с садами и огородами. И в каждом доме живут люди, причастные к искусству, которое развиваются здесь  уже больше двух веков. Славу </a:t>
            </a:r>
            <a:r>
              <a:rPr lang="ru-RU" dirty="0" err="1" smtClean="0"/>
              <a:t>жостовскому</a:t>
            </a:r>
            <a:r>
              <a:rPr lang="ru-RU" dirty="0" smtClean="0"/>
              <a:t> искусству создали расписные лакированные подносы.</a:t>
            </a:r>
          </a:p>
          <a:p>
            <a:r>
              <a:rPr lang="ru-RU" dirty="0" smtClean="0"/>
              <a:t>Полусказочные </a:t>
            </a:r>
            <a:r>
              <a:rPr lang="ru-RU" dirty="0" err="1" smtClean="0"/>
              <a:t>жостовские</a:t>
            </a:r>
            <a:r>
              <a:rPr lang="ru-RU" dirty="0" smtClean="0"/>
              <a:t> букеты, выступающие из тьмы ,всегда современны  и дарят  людям красоту и радость.</a:t>
            </a:r>
          </a:p>
          <a:p>
            <a:r>
              <a:rPr lang="ru-RU" dirty="0" smtClean="0"/>
              <a:t>Сценка «</a:t>
            </a:r>
            <a:r>
              <a:rPr lang="ru-RU" dirty="0" err="1" smtClean="0"/>
              <a:t>Жостово</a:t>
            </a:r>
            <a:r>
              <a:rPr lang="ru-RU" dirty="0" smtClean="0"/>
              <a:t>».(разыгрывают трое детей).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ПРИЛОЖЕНИЕ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760640"/>
          </a:xfr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ЖОСТОВСКАЯ СКАЗКА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800" dirty="0" smtClean="0">
                <a:latin typeface="Monotype Corsiva" pitchFamily="66" charset="0"/>
              </a:rPr>
              <a:t>«Лет 200 тому назад  по берегам рек русских охотился да рыбу ловил добрый молодец Иван.</a:t>
            </a:r>
          </a:p>
          <a:p>
            <a:pPr>
              <a:buNone/>
            </a:pPr>
            <a:r>
              <a:rPr lang="ru-RU" sz="3800" dirty="0" smtClean="0">
                <a:latin typeface="Monotype Corsiva" pitchFamily="66" charset="0"/>
              </a:rPr>
              <a:t>Возвращался как-то Иван домой. Притомился, нашел полянку, да и заснул. Долго ли спал, нет ли –не ведаю. Только открывает он глаза, а перед ним девица. Русая коса до пояса. Глаза, что звезды в ясную ночь, стан –береза белая. Смотрит на красавицу Иван и понять не может сон это или явь.</a:t>
            </a:r>
          </a:p>
          <a:p>
            <a:pPr>
              <a:buNone/>
            </a:pPr>
            <a:r>
              <a:rPr lang="ru-RU" sz="3800" b="1" dirty="0" smtClean="0">
                <a:latin typeface="Monotype Corsiva" pitchFamily="66" charset="0"/>
              </a:rPr>
              <a:t>Иван:</a:t>
            </a:r>
            <a:r>
              <a:rPr lang="ru-RU" sz="3800" dirty="0" smtClean="0">
                <a:latin typeface="Monotype Corsiva" pitchFamily="66" charset="0"/>
              </a:rPr>
              <a:t> - Кто ты красавица? Чья да откуда? Как на эту поляну попала?</a:t>
            </a:r>
          </a:p>
          <a:p>
            <a:pPr>
              <a:buNone/>
            </a:pPr>
            <a:r>
              <a:rPr lang="ru-RU" sz="3800" b="1" dirty="0" smtClean="0">
                <a:latin typeface="Monotype Corsiva" pitchFamily="66" charset="0"/>
              </a:rPr>
              <a:t>Марья: -</a:t>
            </a:r>
            <a:r>
              <a:rPr lang="ru-RU" sz="3800" dirty="0" smtClean="0">
                <a:latin typeface="Monotype Corsiva" pitchFamily="66" charset="0"/>
              </a:rPr>
              <a:t> Здешняя я, Марьей кличут. Из села </a:t>
            </a:r>
            <a:r>
              <a:rPr lang="ru-RU" sz="3800" dirty="0" err="1" smtClean="0">
                <a:latin typeface="Monotype Corsiva" pitchFamily="66" charset="0"/>
              </a:rPr>
              <a:t>Жостово</a:t>
            </a:r>
            <a:r>
              <a:rPr lang="ru-RU" sz="3800" dirty="0" smtClean="0">
                <a:latin typeface="Monotype Corsiva" pitchFamily="66" charset="0"/>
              </a:rPr>
              <a:t>. Вон и дом мой. В гости приглашаю…»</a:t>
            </a:r>
          </a:p>
          <a:p>
            <a:pPr>
              <a:buNone/>
            </a:pPr>
            <a:endParaRPr lang="ru-RU" sz="3800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ФОТО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IMG_4526.JPG"/>
          <p:cNvPicPr>
            <a:picLocks noChangeAspect="1"/>
          </p:cNvPicPr>
          <p:nvPr/>
        </p:nvPicPr>
        <p:blipFill>
          <a:blip r:embed="rId3" cstate="print"/>
          <a:srcRect r="8564" b="37519"/>
          <a:stretch>
            <a:fillRect/>
          </a:stretch>
        </p:blipFill>
        <p:spPr>
          <a:xfrm>
            <a:off x="683568" y="1556792"/>
            <a:ext cx="7868191" cy="4032448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63300">
              <a:alpha val="70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5. Городецкая роспись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96633">
              <a:alpha val="70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/>
              <a:t>Ведущие:</a:t>
            </a:r>
            <a:endParaRPr lang="ru-RU" dirty="0" smtClean="0"/>
          </a:p>
          <a:p>
            <a:r>
              <a:rPr lang="ru-RU" dirty="0" smtClean="0"/>
              <a:t>Народное творчество всегда тесно связано с окружающим миром. В содержании его произведений многое идет от земли, от природы: цветы и травы, вода и солнце, птицы и животные. От всего живого, что так любит и ценит человек. </a:t>
            </a:r>
          </a:p>
          <a:p>
            <a:r>
              <a:rPr lang="ru-RU" dirty="0" smtClean="0"/>
              <a:t>Мотив птицы, цветка, коня становится олицетворением природы, ее красоты и вечной жизнеутверждающей силы в народном промысле под названием   ГОРОДЕЦКАЯ РОСПИСЬ.</a:t>
            </a:r>
          </a:p>
          <a:p>
            <a:r>
              <a:rPr lang="ru-RU" dirty="0" smtClean="0"/>
              <a:t>Роспись городецких мастеров, как и хохломская восходит из традиций древнерусского искусства.</a:t>
            </a:r>
          </a:p>
          <a:p>
            <a:r>
              <a:rPr lang="ru-RU" dirty="0" smtClean="0"/>
              <a:t>Сценка «Сказ  о Городце» ( стихи читают две девочки)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ПЛАН УРОКА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Введение в урок.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Сценка «Хохлома».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Стихи о Гжели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Сценка «</a:t>
            </a:r>
            <a:r>
              <a:rPr lang="ru-RU" dirty="0" err="1" smtClean="0"/>
              <a:t>Жостово</a:t>
            </a:r>
            <a:r>
              <a:rPr lang="ru-RU" dirty="0" smtClean="0"/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Стихи «Сказ о Городце»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Вопросы к учащимся.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Практическая работа.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Резервная работа (решение кроссворда)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Итог урока.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ПРИЛОЖЕНИЕ 4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836712"/>
          <a:ext cx="8496944" cy="6449568"/>
        </p:xfrm>
        <a:graphic>
          <a:graphicData uri="http://schemas.openxmlformats.org/drawingml/2006/table">
            <a:tbl>
              <a:tblPr/>
              <a:tblGrid>
                <a:gridCol w="4487230"/>
                <a:gridCol w="4009714"/>
              </a:tblGrid>
              <a:tr h="769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Там, где весне без умолку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Бьет жаворонка бубенец,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Глядится в плесы синей Волги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Старинный город Городец.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Там, что не дом –карниз в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резьбинах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Резьбой наличники пестрят,</a:t>
                      </a: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И жарко спеющей рябиной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Наполнен каждый палисад.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Там много дивного увидишь,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С природой обретя союз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Живет на свете Малый Китеж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Неся веков нелегкий груз.</a:t>
                      </a: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20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Ведущие: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Городец город мастеров. По количеству и разнообразию народных промыслов  он занимает одно из ведущих мест в России. Особой красотой отличаются расписные изделия. Это прялки и коромысла, посуда, игрушки… Кроме того, мастера расписывали лубочные короба, ставни, ворота, двери, мебель.</a:t>
                      </a: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Если взглянешь на дощечки,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То увидишь чудеса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Городецкие узоры тонко вывела рука.</a:t>
                      </a: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Городецкий конь бежит!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Вся земля  вокруг дрожит!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Птицы яркие летают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И розаны расцветают!</a:t>
                      </a: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90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Ведущие: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На Руси с 23 на 24 июня праздновали день Ивана Купалы. Люди считали , что в эту ночь расцветает удивительной красоты цветок папоротника - цветок счастья. Но цветет он, всего лишь, мгновенье. И если человек  успеет сорвать его – всю оставшуюся жизнь будет счастлив.</a:t>
                      </a: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Селится счастье, как добрая птица.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Полон в избе им каждый венец,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Доброю птицей над Волгой гнездится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Маленький город Городец.</a:t>
                      </a: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Линий рисунка овалы иконные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В тот городок из былины пришли.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Звонко  летят городецкие кони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С донец прялок -  в концы земли!</a:t>
                      </a: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ФОТО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городец.bmp"/>
          <p:cNvPicPr>
            <a:picLocks noChangeAspect="1"/>
          </p:cNvPicPr>
          <p:nvPr/>
        </p:nvPicPr>
        <p:blipFill>
          <a:blip r:embed="rId3" cstate="print"/>
          <a:srcRect l="52891" t="67450" b="12600"/>
          <a:stretch>
            <a:fillRect/>
          </a:stretch>
        </p:blipFill>
        <p:spPr>
          <a:xfrm rot="10800000">
            <a:off x="971600" y="1340768"/>
            <a:ext cx="7288481" cy="424847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63300">
              <a:alpha val="70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ru-RU" b="1" i="1" dirty="0" smtClean="0"/>
              <a:t>6. Вопросы к учащимся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96633">
              <a:alpha val="70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Как вы считаете, если каждый промысел представить себе как прекрасную бусинку в ожерелье России длинное получилось бы ожерелье? </a:t>
            </a:r>
            <a:r>
              <a:rPr lang="ru-RU" i="1" dirty="0" smtClean="0"/>
              <a:t>(очень длинное, т.к. промыслов в России очень много)</a:t>
            </a:r>
          </a:p>
          <a:p>
            <a:r>
              <a:rPr lang="ru-RU" dirty="0" smtClean="0"/>
              <a:t>-А если мы потеряем хотя бы одну бусинку, что случится? </a:t>
            </a:r>
            <a:r>
              <a:rPr lang="ru-RU" i="1" dirty="0" smtClean="0"/>
              <a:t>(мы потеряем кусочек русской культуры и станем беднее)</a:t>
            </a:r>
          </a:p>
          <a:p>
            <a:r>
              <a:rPr lang="ru-RU" dirty="0" smtClean="0"/>
              <a:t>- Какой промысел , из тех , которые вспомнили сегодня, вам понравился и чем? </a:t>
            </a:r>
            <a:r>
              <a:rPr lang="ru-RU" i="1" dirty="0" smtClean="0"/>
              <a:t>(ответы самые разные)</a:t>
            </a:r>
            <a:endParaRPr lang="ru-RU" i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3300">
              <a:alpha val="69804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7. ПРАКТИЧЕСКАЯ РАБОТА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50000"/>
              <a:alpha val="7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ru-RU" b="1" dirty="0" smtClean="0"/>
              <a:t>Сегодня мы распишем бусинки</a:t>
            </a:r>
            <a:r>
              <a:rPr lang="ru-RU" dirty="0" smtClean="0"/>
              <a:t>. Бусинки уже лежат на партах.</a:t>
            </a:r>
          </a:p>
          <a:p>
            <a:r>
              <a:rPr lang="ru-RU" dirty="0" smtClean="0"/>
              <a:t>Но сначала посмотрите на доску </a:t>
            </a:r>
            <a:r>
              <a:rPr lang="ru-RU" i="1" dirty="0" smtClean="0"/>
              <a:t>(на доске два наглядных пособия: рисунок бусин из курганов и рисунок бусин современных).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«</a:t>
            </a:r>
            <a:r>
              <a:rPr lang="ru-RU" sz="2400" i="1" dirty="0" smtClean="0"/>
              <a:t>Бусины из курганов имеют рисунок в виде точек, полосок. Все они имеют как правило симметричный рисунок. </a:t>
            </a:r>
          </a:p>
          <a:p>
            <a:pPr algn="just"/>
            <a:endParaRPr lang="ru-RU" sz="2400" i="1" dirty="0" smtClean="0"/>
          </a:p>
          <a:p>
            <a:pPr algn="just"/>
            <a:endParaRPr lang="ru-RU" sz="2400" i="1" dirty="0" smtClean="0"/>
          </a:p>
          <a:p>
            <a:pPr algn="just"/>
            <a:endParaRPr lang="ru-RU" sz="2400" i="1" dirty="0" smtClean="0"/>
          </a:p>
          <a:p>
            <a:pPr algn="just"/>
            <a:endParaRPr lang="ru-RU" sz="2400" i="1" dirty="0" smtClean="0"/>
          </a:p>
          <a:p>
            <a:pPr algn="just">
              <a:buNone/>
            </a:pPr>
            <a:r>
              <a:rPr lang="ru-RU" sz="2400" i="1" dirty="0" smtClean="0"/>
              <a:t>     Современные бусинки поддерживают такое расположение рисунка, но могут и отходить от этого правила и рисунок принимает хаотичное расположение. Кроме того, на современных бусинах рисунок может быть в виде цветов, травинок, просто цветных полос,… и даже  в виде космических узоров. Солярные знаки древности и современные ритмы узоров тоже  могут быть на ваших бусинках. Обратитесь к тем народным промыслам, которые мы сегодня вспомнили.</a:t>
            </a:r>
            <a:r>
              <a:rPr lang="ru-RU" sz="2400" i="1" dirty="0" smtClean="0">
                <a:latin typeface="Monotype Corsiva" pitchFamily="66" charset="0"/>
              </a:rPr>
              <a:t>…»</a:t>
            </a:r>
            <a:endParaRPr lang="ru-RU" sz="2400" i="1" dirty="0">
              <a:latin typeface="Monotype Corsiva" pitchFamily="66" charset="0"/>
            </a:endParaRPr>
          </a:p>
        </p:txBody>
      </p:sp>
      <p:pic>
        <p:nvPicPr>
          <p:cNvPr id="4" name="Picture 2" descr="Картинка 18 из 42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196752"/>
            <a:ext cx="1152128" cy="1449218"/>
          </a:xfrm>
          <a:prstGeom prst="rect">
            <a:avLst/>
          </a:prstGeom>
          <a:noFill/>
        </p:spPr>
      </p:pic>
      <p:pic>
        <p:nvPicPr>
          <p:cNvPr id="5" name="Picture 4" descr="Картинка 37 из 42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196752"/>
            <a:ext cx="2655238" cy="1584176"/>
          </a:xfrm>
          <a:prstGeom prst="rect">
            <a:avLst/>
          </a:prstGeom>
          <a:noFill/>
        </p:spPr>
      </p:pic>
      <p:pic>
        <p:nvPicPr>
          <p:cNvPr id="6" name="Picture 6" descr="Картинка 58 из 42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17811" t="36000" r="24797" b="24211"/>
          <a:stretch>
            <a:fillRect/>
          </a:stretch>
        </p:blipFill>
        <p:spPr bwMode="auto">
          <a:xfrm>
            <a:off x="755576" y="1268760"/>
            <a:ext cx="2287111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ФОТО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РАБ МОМ УРО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052736"/>
            <a:ext cx="6696744" cy="5022558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ФОТО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Содержимое 3" descr="БУСИНКИ.jpg"/>
          <p:cNvPicPr>
            <a:picLocks noChangeAspect="1"/>
          </p:cNvPicPr>
          <p:nvPr/>
        </p:nvPicPr>
        <p:blipFill>
          <a:blip r:embed="rId3" cstate="print"/>
          <a:srcRect t="19858"/>
          <a:stretch>
            <a:fillRect/>
          </a:stretch>
        </p:blipFill>
        <p:spPr>
          <a:xfrm>
            <a:off x="683568" y="1268760"/>
            <a:ext cx="7787061" cy="468052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ФОТО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IMG_3112"/>
          <p:cNvPicPr/>
          <p:nvPr/>
        </p:nvPicPr>
        <p:blipFill>
          <a:blip r:embed="rId3" cstate="print"/>
          <a:srcRect l="25914" t="9981" r="10978" b="16360"/>
          <a:stretch>
            <a:fillRect/>
          </a:stretch>
        </p:blipFill>
        <p:spPr bwMode="auto">
          <a:xfrm>
            <a:off x="755576" y="1196752"/>
            <a:ext cx="7272808" cy="48965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  <a:alpha val="69804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8.РЕФЛЕКСИЯ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50000"/>
              <a:alpha val="7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ru-RU" dirty="0" smtClean="0"/>
              <a:t>Учащимся предлагается разгадывание кроссворда на тему народной</a:t>
            </a:r>
            <a:r>
              <a:rPr lang="ru-RU" b="1" dirty="0" smtClean="0"/>
              <a:t> </a:t>
            </a:r>
            <a:r>
              <a:rPr lang="ru-RU" dirty="0" smtClean="0"/>
              <a:t>культуры.</a:t>
            </a:r>
            <a:endParaRPr lang="ru-RU" dirty="0"/>
          </a:p>
        </p:txBody>
      </p:sp>
      <p:pic>
        <p:nvPicPr>
          <p:cNvPr id="4" name="Picture 2" descr="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996952"/>
            <a:ext cx="3816424" cy="28623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Кроссворд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sz="2400" b="1" i="1" dirty="0" smtClean="0"/>
              <a:t>Задание: </a:t>
            </a:r>
          </a:p>
          <a:p>
            <a:pPr>
              <a:buNone/>
            </a:pPr>
            <a:r>
              <a:rPr lang="ru-RU" sz="2800" i="1" dirty="0" smtClean="0"/>
              <a:t>   Найдите пропущенное слово через решение кроссворда.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b="1" dirty="0" smtClean="0"/>
              <a:t>«</a:t>
            </a:r>
            <a:r>
              <a:rPr lang="ru-RU" sz="2000" b="1" dirty="0" smtClean="0">
                <a:solidFill>
                  <a:srgbClr val="C00000"/>
                </a:solidFill>
              </a:rPr>
              <a:t>Народные промыслы </a:t>
            </a:r>
            <a:r>
              <a:rPr lang="ru-RU" sz="2000" b="1" dirty="0" smtClean="0"/>
              <a:t>как _______?_________ </a:t>
            </a:r>
          </a:p>
          <a:p>
            <a:pPr algn="ctr"/>
            <a:r>
              <a:rPr lang="ru-RU" sz="2000" b="1" dirty="0" smtClean="0"/>
              <a:t>в ожерелье России».</a:t>
            </a:r>
            <a:endParaRPr lang="ru-RU" sz="2000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700" dirty="0" smtClean="0"/>
              <a:t>Что может говорить о человеке? </a:t>
            </a:r>
            <a:r>
              <a:rPr lang="ru-RU" sz="1700" b="1" dirty="0" smtClean="0"/>
              <a:t>/одежда/</a:t>
            </a:r>
            <a:endParaRPr lang="ru-RU" sz="17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700" dirty="0" smtClean="0"/>
              <a:t>Общее название украшения предмета. </a:t>
            </a:r>
            <a:r>
              <a:rPr lang="ru-RU" sz="1700" b="1" dirty="0" smtClean="0"/>
              <a:t>/декор/</a:t>
            </a:r>
            <a:endParaRPr lang="ru-RU" sz="17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700" dirty="0" smtClean="0"/>
              <a:t>Что хранит прошлое? </a:t>
            </a:r>
            <a:r>
              <a:rPr lang="ru-RU" sz="1700" b="1" dirty="0" smtClean="0"/>
              <a:t>/память/</a:t>
            </a:r>
            <a:endParaRPr lang="ru-RU" sz="17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700" dirty="0" smtClean="0"/>
              <a:t>Элемент украшения русской избы. </a:t>
            </a:r>
            <a:r>
              <a:rPr lang="ru-RU" sz="1700" b="1" dirty="0" smtClean="0"/>
              <a:t>/</a:t>
            </a:r>
            <a:r>
              <a:rPr lang="ru-RU" sz="1700" b="1" dirty="0" err="1" smtClean="0"/>
              <a:t>причелина</a:t>
            </a:r>
            <a:r>
              <a:rPr lang="ru-RU" sz="1700" b="1" dirty="0" smtClean="0"/>
              <a:t>/</a:t>
            </a:r>
            <a:endParaRPr lang="ru-RU" sz="17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700" dirty="0" smtClean="0"/>
              <a:t>В чем проявляется художественное отражение мира? /</a:t>
            </a:r>
            <a:r>
              <a:rPr lang="ru-RU" sz="1700" b="1" dirty="0" smtClean="0"/>
              <a:t>искусство/</a:t>
            </a:r>
            <a:endParaRPr lang="ru-RU" sz="17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700" dirty="0" smtClean="0"/>
              <a:t>Символ государства, рода,  </a:t>
            </a:r>
            <a:r>
              <a:rPr lang="ru-RU" sz="1700" b="1" dirty="0" smtClean="0"/>
              <a:t>/герб/</a:t>
            </a:r>
            <a:endParaRPr lang="ru-RU" dirty="0" smtClean="0"/>
          </a:p>
          <a:p>
            <a:endParaRPr lang="ru-RU" b="1" dirty="0" smtClean="0"/>
          </a:p>
          <a:p>
            <a:r>
              <a:rPr lang="ru-RU" sz="2200" b="1" dirty="0" smtClean="0"/>
              <a:t>Ответ: </a:t>
            </a:r>
            <a:r>
              <a:rPr lang="ru-RU" sz="2600" b="1" dirty="0" smtClean="0">
                <a:solidFill>
                  <a:srgbClr val="C00000"/>
                </a:solidFill>
              </a:rPr>
              <a:t>ЖЕМЧУГ</a:t>
            </a:r>
            <a:endParaRPr lang="ru-RU" sz="22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707904" y="620688"/>
          <a:ext cx="4680521" cy="3220948"/>
        </p:xfrm>
        <a:graphic>
          <a:graphicData uri="http://schemas.openxmlformats.org/drawingml/2006/table">
            <a:tbl>
              <a:tblPr/>
              <a:tblGrid>
                <a:gridCol w="265706"/>
                <a:gridCol w="454374"/>
                <a:gridCol w="526696"/>
                <a:gridCol w="490535"/>
                <a:gridCol w="490535"/>
                <a:gridCol w="490535"/>
                <a:gridCol w="490535"/>
                <a:gridCol w="490535"/>
                <a:gridCol w="490535"/>
                <a:gridCol w="490535"/>
              </a:tblGrid>
              <a:tr h="516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7873" marR="6787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7873" marR="678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3600" dirty="0">
                        <a:latin typeface="Calibri"/>
                        <a:ea typeface="Times New Roman"/>
                      </a:endParaRPr>
                    </a:p>
                  </a:txBody>
                  <a:tcPr marL="67873" marR="678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6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7873" marR="678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7873" marR="6787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7873" marR="6787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7873" marR="678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6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7873" marR="678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7873" marR="6787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7873" marR="678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7873" marR="6787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7873" marR="6787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7873" marR="678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7873" marR="6787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7873" marR="6787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7873" marR="6787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7873" marR="678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7873" marR="6787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Documents and Settings\777\Local Settings\Temp\Temporary Internet Files\Content.IE5\6RWXV2LG\MM900283641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067480"/>
            <a:ext cx="829294" cy="17905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23928" y="548680"/>
            <a:ext cx="30155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  Д  Е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 А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1052736"/>
            <a:ext cx="26100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  Е  К  О  Р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13684" y="1556792"/>
            <a:ext cx="30235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  А М Я  Т  Ь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2132856"/>
            <a:ext cx="45656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  Р И  Ч  Е  Л  И Н А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2636912"/>
            <a:ext cx="44037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С  К  У  С  С  Т  В О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08104" y="3140968"/>
            <a:ext cx="20217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  Е  Р  Б 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36096" y="620688"/>
            <a:ext cx="504056" cy="31683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ОБОРУДОВАНИЕ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Декорация русской избы.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Предметы народных промыслов ( гжель,  хохлома, </a:t>
            </a:r>
            <a:r>
              <a:rPr lang="ru-RU" dirty="0" err="1" smtClean="0"/>
              <a:t>городец</a:t>
            </a:r>
            <a:r>
              <a:rPr lang="ru-RU" dirty="0" smtClean="0"/>
              <a:t>, </a:t>
            </a:r>
            <a:r>
              <a:rPr lang="ru-RU" dirty="0" err="1" smtClean="0"/>
              <a:t>жостово</a:t>
            </a:r>
            <a:r>
              <a:rPr lang="ru-RU" dirty="0" smtClean="0"/>
              <a:t>).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Русские костюмы для выступающих.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Иллюстративный материал :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Плакат с эпиграфом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Рисунки древних и современных бусин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Кроссворд  для резервной работы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 практической работе :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Гуашь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Тонкие кисти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Деревянные бусины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10793" t="5444" b="3697"/>
          <a:stretch>
            <a:fillRect/>
          </a:stretch>
        </p:blipFill>
        <p:spPr bwMode="auto">
          <a:xfrm rot="10800000">
            <a:off x="5868143" y="4005063"/>
            <a:ext cx="2559807" cy="1921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63300">
              <a:alpha val="70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9. ИТОГ УРОКА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  <a:solidFill>
            <a:srgbClr val="996633">
              <a:alpha val="70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Благодарность за выполненную работу.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Что больше всего понравилось на уроке:</a:t>
            </a:r>
          </a:p>
          <a:p>
            <a:pPr>
              <a:buFont typeface="Wingdings" pitchFamily="2" charset="2"/>
              <a:buChar char="§"/>
            </a:pPr>
            <a:r>
              <a:rPr lang="ru-RU" sz="3600" dirty="0" smtClean="0"/>
              <a:t>«Как будто оказались во временах Древней РУСИ…»;</a:t>
            </a:r>
          </a:p>
          <a:p>
            <a:pPr>
              <a:buFont typeface="Wingdings" pitchFamily="2" charset="2"/>
              <a:buChar char="§"/>
            </a:pPr>
            <a:r>
              <a:rPr lang="ru-RU" sz="3600" dirty="0" smtClean="0"/>
              <a:t>«Сценки, костюмы, игра артистов…»; </a:t>
            </a:r>
          </a:p>
          <a:p>
            <a:pPr>
              <a:buFont typeface="Wingdings" pitchFamily="2" charset="2"/>
              <a:buChar char="§"/>
            </a:pPr>
            <a:r>
              <a:rPr lang="ru-RU" sz="3600" dirty="0" smtClean="0"/>
              <a:t>«Работа на необычном материале» и др.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ОТЗЫВЫ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760640"/>
          </a:xfr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>
              <a:buNone/>
            </a:pPr>
            <a:endParaRPr lang="ru-RU" sz="3800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0" y="1052736"/>
            <a:ext cx="4536504" cy="249299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Петухова Т.В., директор  ГОУ СОШ № 644.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Урок нацелен на поэтапное познание ребенком  художественного мира, приобретение навыков созидательно – творческой деятельности, а также развитие рефлексивных умений собственных достижений с учетом психофизиологических особенностей возраста, что дает нам возможность говорить о Зоновой В.А. как о широко эрудированном специалисте, обладающем высокой профессиональной культурой.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292080" y="945014"/>
            <a:ext cx="3203848" cy="267765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Члены делегации из Сербии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stral" pitchFamily="66" charset="0"/>
                <a:ea typeface="Calibri" pitchFamily="34" charset="0"/>
                <a:cs typeface="Times New Roman" pitchFamily="18" charset="0"/>
              </a:rPr>
              <a:t>Сербы и русские имеют одни корни – славянские. Очень приятно было увидеть учеников одетых в русские костюмы  и коллекцию русской посуды. Культура России нам близка , поэтому нашей делегации было понятно все. О чем рассказывала Зонова В.А. Красивая презентация и сказки разыгранные ребятами, позволили еще  глубже понять культурные корни России. «Счастливая» бусинка сделанная учащимися гимназии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istral" pitchFamily="66" charset="0"/>
                <a:ea typeface="Calibri" pitchFamily="34" charset="0"/>
                <a:cs typeface="Times New Roman" pitchFamily="18" charset="0"/>
              </a:rPr>
              <a:t>Пирот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stral" pitchFamily="66" charset="0"/>
                <a:ea typeface="Calibri" pitchFamily="34" charset="0"/>
                <a:cs typeface="Times New Roman" pitchFamily="18" charset="0"/>
              </a:rPr>
              <a:t> останется памятью о замечательном уроке.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stral" pitchFamily="66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55576" y="3573016"/>
            <a:ext cx="7776864" cy="15542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Ростова Л.К., зам. </a:t>
            </a:r>
            <a:r>
              <a:rPr kumimoji="0" lang="ru-RU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дир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 УВР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Своеобразие урока заключается в том, что автор активно применяет в образовательной области «Искусство» методы продуктивно – творческой деятельности,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социокультурного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моделирования и критического мышления, использование которых аргументировано обосновано.Реализация системно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деятельностного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подхода. Позволяющего выстроить алгоритм урока по цепочке : чувства – мысли – продуктивные действия, эффективно обеспечивает достижение запланированных  результатов. Учитель на уроке выступает не как транслятор информации, а как организатор, консультант, эксперт.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3568" y="5229200"/>
            <a:ext cx="7848872" cy="13388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Хусаинова С.Н., учитель высшей категории школы № 2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 яркий, запоминающийся. Жанр урока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драматизации оправдан, как подведение итогов  темы четверти. Хорошо выстроена система запоминания. Учтены возрастные особенности. К профессионализму педагога добавляется выявление индивидуального восприятия, создание условий для творческого мышления, формируется  самостоятельность практической деятельности учащихся, которая выразилась в общественно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полезном характере практической работы.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4" descr="MC90036068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564904"/>
            <a:ext cx="864096" cy="12199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562074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Используемая литература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4752528"/>
          </a:xfr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850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4000" dirty="0" smtClean="0"/>
              <a:t>Каплан Н.И. , </a:t>
            </a:r>
            <a:r>
              <a:rPr lang="ru-RU" sz="4000" dirty="0" err="1" smtClean="0"/>
              <a:t>Митлянская</a:t>
            </a:r>
            <a:r>
              <a:rPr lang="ru-RU" sz="4000" dirty="0" smtClean="0"/>
              <a:t> Т.Б. </a:t>
            </a:r>
            <a:r>
              <a:rPr lang="ru-RU" sz="4000" b="1" dirty="0" smtClean="0"/>
              <a:t>«Народные художественные промыслы» </a:t>
            </a:r>
            <a:r>
              <a:rPr lang="ru-RU" sz="4000" dirty="0" smtClean="0"/>
              <a:t>М., </a:t>
            </a:r>
            <a:r>
              <a:rPr lang="ru-RU" sz="4000" dirty="0" err="1" smtClean="0"/>
              <a:t>Высш</a:t>
            </a:r>
            <a:r>
              <a:rPr lang="ru-RU" sz="4000" dirty="0" smtClean="0"/>
              <a:t>. </a:t>
            </a:r>
            <a:r>
              <a:rPr lang="ru-RU" sz="4000" dirty="0" err="1" smtClean="0"/>
              <a:t>шк</a:t>
            </a:r>
            <a:r>
              <a:rPr lang="ru-RU" sz="4000" dirty="0" smtClean="0"/>
              <a:t>. 1998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4000" dirty="0" smtClean="0"/>
              <a:t>Романова И. А. , Крапивина И.А. </a:t>
            </a:r>
            <a:r>
              <a:rPr lang="ru-RU" sz="4000" b="1" dirty="0" smtClean="0"/>
              <a:t>«Искусство </a:t>
            </a:r>
            <a:r>
              <a:rPr lang="ru-RU" sz="4000" b="1" dirty="0" err="1" smtClean="0"/>
              <a:t>Жостова</a:t>
            </a:r>
            <a:r>
              <a:rPr lang="ru-RU" sz="4000" b="1" dirty="0" smtClean="0"/>
              <a:t>» </a:t>
            </a:r>
            <a:r>
              <a:rPr lang="ru-RU" sz="4000" dirty="0" smtClean="0"/>
              <a:t>, М., Сов. Росс., 2000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4000" dirty="0" smtClean="0"/>
              <a:t>Уткин П.Н. </a:t>
            </a:r>
            <a:r>
              <a:rPr lang="ru-RU" sz="4000" b="1" dirty="0" smtClean="0"/>
              <a:t>« Народные художественные промыслы России»</a:t>
            </a:r>
            <a:r>
              <a:rPr lang="ru-RU" sz="4000" dirty="0" smtClean="0"/>
              <a:t> , М., Сов. Росс., 1994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4000" dirty="0" err="1" smtClean="0"/>
              <a:t>Якимчук</a:t>
            </a:r>
            <a:r>
              <a:rPr lang="ru-RU" sz="4000" dirty="0" smtClean="0"/>
              <a:t> Н.А. </a:t>
            </a:r>
            <a:r>
              <a:rPr lang="ru-RU" sz="4000" b="1" dirty="0" smtClean="0"/>
              <a:t>«Искусство Гжели»</a:t>
            </a:r>
            <a:r>
              <a:rPr lang="ru-RU" sz="4000" dirty="0" smtClean="0"/>
              <a:t>, М., Сов. Росс., 2005</a:t>
            </a:r>
          </a:p>
          <a:p>
            <a:pPr marL="457200" lvl="0" indent="-457200">
              <a:buNone/>
            </a:pPr>
            <a:r>
              <a:rPr lang="ru-RU" sz="4000" dirty="0" smtClean="0"/>
              <a:t>     и др.</a:t>
            </a:r>
          </a:p>
          <a:p>
            <a:pPr>
              <a:buNone/>
            </a:pPr>
            <a:endParaRPr lang="ru-RU" sz="3800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krepost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95736" y="0"/>
            <a:ext cx="4857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907704" y="2204864"/>
            <a:ext cx="535785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Спасибо за внимание!</a:t>
            </a:r>
            <a:endParaRPr lang="ru-RU" sz="7200" dirty="0">
              <a:latin typeface="+mn-lt"/>
            </a:endParaRPr>
          </a:p>
        </p:txBody>
      </p:sp>
      <p:pic>
        <p:nvPicPr>
          <p:cNvPr id="3" name="Рисунок 2" descr="C:\Users\школа\Documents\HWScan00005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904" y="166402"/>
            <a:ext cx="2529888" cy="34066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83768" y="5271013"/>
            <a:ext cx="4429156" cy="1508105"/>
          </a:xfrm>
          <a:prstGeom prst="rect">
            <a:avLst/>
          </a:prstGeom>
          <a:solidFill>
            <a:srgbClr val="F1E2D3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Адрес: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197227 Санкт-Петербург,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Богатырский пр. , дом 19, лит.А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ea typeface="Times New Roman" pitchFamily="18" charset="0"/>
              </a:rPr>
              <a:t>( ст. метро «Пионерская», «Комендантская площадь»)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Тел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./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факс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47-19-84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6" descr="bird4[1]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260648"/>
            <a:ext cx="1405390" cy="270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63300">
              <a:alpha val="70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ХОД УРОКА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96633">
              <a:alpha val="70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/>
              <a:t>ВВЕДЕНИЕ В УРОК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 начала года мы занимались изучением русской культуры: обрядов, одежды, жилища, народных промыслов.</a:t>
            </a:r>
          </a:p>
          <a:p>
            <a:pPr>
              <a:buNone/>
            </a:pPr>
            <a:r>
              <a:rPr lang="ru-RU" dirty="0" smtClean="0"/>
              <a:t>Мир для человека был и остается единым целым.  Нельзя в себе воспитать высокие нравственные начала не зная того, что было до нас.</a:t>
            </a:r>
          </a:p>
          <a:p>
            <a:pPr lvl="2">
              <a:buNone/>
            </a:pPr>
            <a:r>
              <a:rPr lang="ru-RU" sz="2900" b="1" dirty="0" smtClean="0">
                <a:latin typeface="Monotype Corsiva" pitchFamily="66" charset="0"/>
              </a:rPr>
              <a:t>Все то , что сделано руками </a:t>
            </a:r>
          </a:p>
          <a:p>
            <a:pPr lvl="2">
              <a:buNone/>
            </a:pPr>
            <a:r>
              <a:rPr lang="ru-RU" sz="2900" b="1" dirty="0" smtClean="0">
                <a:latin typeface="Monotype Corsiva" pitchFamily="66" charset="0"/>
              </a:rPr>
              <a:t>И сердцем русских мастеров,</a:t>
            </a:r>
          </a:p>
          <a:p>
            <a:pPr lvl="2">
              <a:buNone/>
            </a:pPr>
            <a:r>
              <a:rPr lang="ru-RU" sz="2900" b="1" dirty="0" smtClean="0">
                <a:latin typeface="Monotype Corsiva" pitchFamily="66" charset="0"/>
              </a:rPr>
              <a:t>Живет и будет жить веками</a:t>
            </a:r>
          </a:p>
          <a:p>
            <a:pPr lvl="2">
              <a:buNone/>
            </a:pPr>
            <a:r>
              <a:rPr lang="ru-RU" sz="2900" b="1" dirty="0" smtClean="0">
                <a:latin typeface="Monotype Corsiva" pitchFamily="66" charset="0"/>
              </a:rPr>
              <a:t>Среди сокровищ  всех миров.</a:t>
            </a:r>
          </a:p>
          <a:p>
            <a:pPr>
              <a:buNone/>
            </a:pPr>
            <a:r>
              <a:rPr lang="ru-RU" dirty="0" smtClean="0"/>
              <a:t>Сегодня мы вспомним, где появились такие народные промыслы как </a:t>
            </a:r>
            <a:r>
              <a:rPr lang="ru-RU" sz="2900" b="1" i="1" dirty="0" smtClean="0">
                <a:solidFill>
                  <a:srgbClr val="180C00"/>
                </a:solidFill>
              </a:rPr>
              <a:t>ХОХЛОМА, ГЖЕЛЬ, ЖОСТОВО </a:t>
            </a:r>
            <a:r>
              <a:rPr lang="ru-RU" dirty="0" smtClean="0"/>
              <a:t>и </a:t>
            </a:r>
            <a:r>
              <a:rPr lang="ru-RU" b="1" i="1" dirty="0" smtClean="0">
                <a:solidFill>
                  <a:srgbClr val="180C00"/>
                </a:solidFill>
              </a:rPr>
              <a:t>ГОРОДЕЦ</a:t>
            </a:r>
            <a:r>
              <a:rPr lang="ru-RU" dirty="0" smtClean="0"/>
              <a:t>. Сначала мы полюбуемся красотой  этих вещей, их своеобразием, почувствуем то тепло. которое они вносят в нашу жизнь.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785918" y="1928802"/>
            <a:ext cx="5286412" cy="2857520"/>
          </a:xfrm>
          <a:prstGeom prst="horizontalScroll">
            <a:avLst/>
          </a:prstGeom>
          <a:blipFill dpi="0" rotWithShape="1">
            <a:blip r:embed="rId4" cstate="print">
              <a:alphaModFix amt="62000"/>
              <a:lum contrast="-7000"/>
            </a:blip>
            <a:srcRect/>
            <a:tile tx="0" ty="0" sx="100000" sy="100000" flip="none" algn="tl"/>
          </a:blipFill>
          <a:ln w="285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2285992"/>
            <a:ext cx="481253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НАРОДНЫЕ </a:t>
            </a:r>
          </a:p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ПРОМЫСЛЫ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5140" y="5357826"/>
            <a:ext cx="2360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Зонова В.А.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Школа №644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Санкт-Петербург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 flipH="1">
            <a:off x="0" y="0"/>
            <a:ext cx="2714644" cy="2214578"/>
          </a:xfrm>
          <a:prstGeom prst="cloudCallout">
            <a:avLst>
              <a:gd name="adj1" fmla="val -46332"/>
              <a:gd name="adj2" fmla="val 44216"/>
            </a:avLst>
          </a:prstGeom>
          <a:solidFill>
            <a:srgbClr val="FFF4D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дзаголовок 4"/>
          <p:cNvSpPr txBox="1">
            <a:spLocks/>
          </p:cNvSpPr>
          <p:nvPr/>
        </p:nvSpPr>
        <p:spPr>
          <a:xfrm>
            <a:off x="2928926" y="4143380"/>
            <a:ext cx="5929354" cy="2500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stral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"/>
            <a:ext cx="2643206" cy="220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1600" b="1" dirty="0" smtClean="0">
                <a:latin typeface="Mistral" pitchFamily="66" charset="0"/>
              </a:rPr>
              <a:t>Все то, что создано руками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b="1" dirty="0" smtClean="0">
                <a:latin typeface="Mistral" pitchFamily="66" charset="0"/>
              </a:rPr>
              <a:t>И сердцем русских мастеров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b="1" dirty="0" smtClean="0">
                <a:latin typeface="Mistral" pitchFamily="66" charset="0"/>
              </a:rPr>
              <a:t>Живет и будет жить веками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b="1" dirty="0" smtClean="0">
                <a:latin typeface="Mistral" pitchFamily="66" charset="0"/>
              </a:rPr>
              <a:t>Среди сокровищ всех миров.</a:t>
            </a:r>
          </a:p>
        </p:txBody>
      </p:sp>
    </p:spTree>
  </p:cSld>
  <p:clrMapOvr>
    <a:masterClrMapping/>
  </p:clrMapOvr>
  <p:transition advClick="0" advTm="1000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2 из 109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0"/>
            <a:ext cx="3171825" cy="3810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Картинка 10 из 109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3048000"/>
            <a:ext cx="2781300" cy="381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57752" y="214290"/>
            <a:ext cx="3230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ЖОСТОВО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ДЕР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29256" y="3643314"/>
            <a:ext cx="3444072" cy="2978109"/>
          </a:xfrm>
          <a:prstGeom prst="rect">
            <a:avLst/>
          </a:prstGeom>
        </p:spPr>
      </p:pic>
      <p:pic>
        <p:nvPicPr>
          <p:cNvPr id="7" name="Рисунок 6" descr="Рисунок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666012">
            <a:off x="285720" y="4214818"/>
            <a:ext cx="1945228" cy="138597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-1527" y="3786210"/>
            <a:ext cx="2516598" cy="2256094"/>
            <a:chOff x="-1527" y="3786210"/>
            <a:chExt cx="2516598" cy="2256094"/>
          </a:xfrm>
        </p:grpSpPr>
        <p:sp>
          <p:nvSpPr>
            <p:cNvPr id="8" name="Прямоугольник 7"/>
            <p:cNvSpPr/>
            <p:nvPr/>
          </p:nvSpPr>
          <p:spPr>
            <a:xfrm rot="580839">
              <a:off x="355632" y="4180893"/>
              <a:ext cx="2159439" cy="16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 rot="580839">
              <a:off x="-1527" y="5466778"/>
              <a:ext cx="2159439" cy="16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17094069">
              <a:off x="1383862" y="5127927"/>
              <a:ext cx="1617104" cy="211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 rot="17094069">
              <a:off x="-498365" y="4488937"/>
              <a:ext cx="1617104" cy="211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214778" y="1285860"/>
            <a:ext cx="45720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Mistral" pitchFamily="66" charset="0"/>
              </a:rPr>
              <a:t>Как по черному полю </a:t>
            </a:r>
          </a:p>
          <a:p>
            <a:r>
              <a:rPr lang="ru-RU" sz="2800" b="1" i="1" dirty="0" smtClean="0">
                <a:latin typeface="Mistral" pitchFamily="66" charset="0"/>
              </a:rPr>
              <a:t>Красны лепестки ,</a:t>
            </a:r>
          </a:p>
          <a:p>
            <a:r>
              <a:rPr lang="ru-RU" sz="2800" b="1" i="1" dirty="0" err="1" smtClean="0">
                <a:latin typeface="Mistral" pitchFamily="66" charset="0"/>
              </a:rPr>
              <a:t>Сказочны</a:t>
            </a:r>
            <a:r>
              <a:rPr lang="ru-RU" sz="2800" b="1" i="1" dirty="0" smtClean="0">
                <a:latin typeface="Mistral" pitchFamily="66" charset="0"/>
              </a:rPr>
              <a:t> букеты,</a:t>
            </a:r>
          </a:p>
          <a:p>
            <a:r>
              <a:rPr lang="ru-RU" sz="2800" b="1" i="1" dirty="0" smtClean="0">
                <a:latin typeface="Mistral" pitchFamily="66" charset="0"/>
              </a:rPr>
              <a:t>Листья, завитки.</a:t>
            </a:r>
            <a:endParaRPr lang="ru-RU" sz="2800" b="1" i="1" dirty="0">
              <a:latin typeface="Mistral" pitchFamily="66" charset="0"/>
            </a:endParaRPr>
          </a:p>
        </p:txBody>
      </p:sp>
    </p:spTree>
  </p:cSld>
  <p:clrMapOvr>
    <a:masterClrMapping/>
  </p:clrMapOvr>
  <p:transition advClick="0" advTm="1000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24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4143380"/>
            <a:ext cx="2438400" cy="2438400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3" name="Рисунок 2" descr="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357166"/>
            <a:ext cx="1881189" cy="2149930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4500570"/>
            <a:ext cx="1666875" cy="1905000"/>
          </a:xfrm>
          <a:prstGeom prst="octagon">
            <a:avLst/>
          </a:prstGeom>
          <a:ln>
            <a:solidFill>
              <a:srgbClr val="00B0F0"/>
            </a:solidFill>
          </a:ln>
        </p:spPr>
      </p:pic>
      <p:pic>
        <p:nvPicPr>
          <p:cNvPr id="5" name="Рисунок 4" descr="229409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8E8EA"/>
              </a:clrFrom>
              <a:clrTo>
                <a:srgbClr val="E8E8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2852"/>
            <a:ext cx="3509696" cy="385765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6" name="Рисунок 5" descr="d746b1ae0801a97a8c3a910f9b54496e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E9D950"/>
              </a:clrFrom>
              <a:clrTo>
                <a:srgbClr val="E9D950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5722950" y="3849686"/>
            <a:ext cx="3810000" cy="25400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" name="Рисунок 6" descr="AG00130_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544064">
            <a:off x="357158" y="4929198"/>
            <a:ext cx="1571636" cy="1352338"/>
          </a:xfrm>
          <a:prstGeom prst="rect">
            <a:avLst/>
          </a:prstGeom>
        </p:spPr>
      </p:pic>
      <p:pic>
        <p:nvPicPr>
          <p:cNvPr id="8" name="Рисунок 7" descr="AG00130_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9221491">
            <a:off x="3546993" y="523083"/>
            <a:ext cx="1289056" cy="11091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00364" y="2500306"/>
            <a:ext cx="5929354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istral" pitchFamily="66" charset="0"/>
              </a:rPr>
              <a:t>Подносы с яркими букетами цветов</a:t>
            </a:r>
          </a:p>
          <a:p>
            <a:r>
              <a:rPr lang="ru-RU" sz="2400" b="1" dirty="0" smtClean="0">
                <a:latin typeface="Mistral" pitchFamily="66" charset="0"/>
              </a:rPr>
              <a:t>На блестящем черном фоне давно</a:t>
            </a:r>
          </a:p>
          <a:p>
            <a:r>
              <a:rPr lang="ru-RU" sz="2400" b="1" dirty="0" smtClean="0">
                <a:latin typeface="Mistral" pitchFamily="66" charset="0"/>
              </a:rPr>
              <a:t>Завоевали общенародное признание</a:t>
            </a:r>
            <a:r>
              <a:rPr lang="ru-RU" sz="2800" dirty="0" smtClean="0">
                <a:latin typeface="Mistral" pitchFamily="66" charset="0"/>
              </a:rPr>
              <a:t>.</a:t>
            </a:r>
            <a:endParaRPr lang="ru-RU" sz="2800" dirty="0">
              <a:latin typeface="Mistral" pitchFamily="66" charset="0"/>
            </a:endParaRPr>
          </a:p>
        </p:txBody>
      </p:sp>
    </p:spTree>
  </p:cSld>
  <p:clrMapOvr>
    <a:masterClrMapping/>
  </p:clrMapOvr>
  <p:transition advClick="0" advTm="1000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2099</Words>
  <Application>Microsoft Office PowerPoint</Application>
  <PresentationFormat>Экран (4:3)</PresentationFormat>
  <Paragraphs>391</Paragraphs>
  <Slides>43</Slides>
  <Notes>43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Тема Office</vt:lpstr>
      <vt:lpstr>1_Тема Office</vt:lpstr>
      <vt:lpstr>Тема урока : «РОЛЬ НАРОДНЫХ ПРОМЫСЛОВ В СОВРЕМЕННОЙ ЖИЗНИ.   Бусинки»       (итоговый урок II четверти в 5 классе)</vt:lpstr>
      <vt:lpstr>УРОК</vt:lpstr>
      <vt:lpstr>ПЛАН УРОКА</vt:lpstr>
      <vt:lpstr>ОБОРУДОВАНИЕ</vt:lpstr>
      <vt:lpstr>ХОД УРОКА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ХОД УРОКА</vt:lpstr>
      <vt:lpstr>ФОТО</vt:lpstr>
      <vt:lpstr>2.Сценка  «Хохлома». </vt:lpstr>
      <vt:lpstr>ПРИЛОЖЕНИЕ 1</vt:lpstr>
      <vt:lpstr>ФОТО</vt:lpstr>
      <vt:lpstr>3. Гжель.</vt:lpstr>
      <vt:lpstr>ПРИЛОЖЕНИЕ 2</vt:lpstr>
      <vt:lpstr>ФОТО</vt:lpstr>
      <vt:lpstr>4. Жостово. </vt:lpstr>
      <vt:lpstr>ПРИЛОЖЕНИЕ 3</vt:lpstr>
      <vt:lpstr>ФОТО</vt:lpstr>
      <vt:lpstr>  5. Городецкая роспись.  </vt:lpstr>
      <vt:lpstr>ПРИЛОЖЕНИЕ 4</vt:lpstr>
      <vt:lpstr>ФОТО</vt:lpstr>
      <vt:lpstr>6. Вопросы к учащимся</vt:lpstr>
      <vt:lpstr>  7. ПРАКТИЧЕСКАЯ РАБОТА  </vt:lpstr>
      <vt:lpstr>Слайд 34</vt:lpstr>
      <vt:lpstr>ФОТО</vt:lpstr>
      <vt:lpstr>ФОТО</vt:lpstr>
      <vt:lpstr>ФОТО</vt:lpstr>
      <vt:lpstr>   8.РЕФЛЕКСИЯ   </vt:lpstr>
      <vt:lpstr>Кроссворд</vt:lpstr>
      <vt:lpstr>9. ИТОГ УРОКА</vt:lpstr>
      <vt:lpstr>ОТЗЫВЫ</vt:lpstr>
      <vt:lpstr>Используемая литература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Denis</cp:lastModifiedBy>
  <cp:revision>199</cp:revision>
  <dcterms:modified xsi:type="dcterms:W3CDTF">2011-11-30T11:25:11Z</dcterms:modified>
</cp:coreProperties>
</file>