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6" r:id="rId12"/>
    <p:sldId id="275" r:id="rId13"/>
    <p:sldId id="273" r:id="rId14"/>
    <p:sldId id="274" r:id="rId15"/>
    <p:sldId id="270" r:id="rId16"/>
    <p:sldId id="277" r:id="rId17"/>
    <p:sldId id="269" r:id="rId18"/>
    <p:sldId id="267" r:id="rId19"/>
    <p:sldId id="272" r:id="rId20"/>
    <p:sldId id="271" r:id="rId21"/>
    <p:sldId id="281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49500"/>
    <a:srgbClr val="66330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424DBB9-4BF9-4782-A6D9-009DEA1E5373}" type="datetimeFigureOut">
              <a:rPr lang="ru-RU" smtClean="0"/>
              <a:pPr/>
              <a:t>21.11.2010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E1398A-27E6-4F3A-AE17-1480BB5239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www.loukin.ru/mini/bird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family-history.ru/pic/history/kostum/03/sarafan0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family-history.ru/pic/history/kostum/03/sarafan0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mily-history.ru/pic/history/kostum/03/sarafan01.jpg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family-history.ru/pic/history/kostum/03/sarafan04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15436" cy="1071569"/>
          </a:xfrm>
        </p:spPr>
        <p:txBody>
          <a:bodyPr/>
          <a:lstStyle/>
          <a:p>
            <a:r>
              <a:rPr lang="ru-RU" sz="5400" b="1" dirty="0" smtClean="0"/>
              <a:t>Мир народной культуры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929330"/>
            <a:ext cx="6400800" cy="709602"/>
          </a:xfrm>
        </p:spPr>
        <p:txBody>
          <a:bodyPr/>
          <a:lstStyle/>
          <a:p>
            <a:r>
              <a:rPr lang="ru-RU" dirty="0" smtClean="0"/>
              <a:t>Преподаватель  Зонова В. А.</a:t>
            </a:r>
            <a:endParaRPr lang="ru-RU" dirty="0"/>
          </a:p>
        </p:txBody>
      </p:sp>
      <p:pic>
        <p:nvPicPr>
          <p:cNvPr id="4" name="Рисунок 3" descr="9ade6baef2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500174"/>
            <a:ext cx="6143668" cy="4143404"/>
          </a:xfrm>
          <a:prstGeom prst="rect">
            <a:avLst/>
          </a:prstGeom>
          <a:ln w="7620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Georgia" pitchFamily="18" charset="0"/>
              </a:rPr>
              <a:t>Наряды  </a:t>
            </a:r>
            <a:r>
              <a:rPr lang="ru-RU" sz="2800" b="1" i="1" dirty="0" smtClean="0">
                <a:latin typeface="+mn-lt"/>
              </a:rPr>
              <a:t>женщин</a:t>
            </a:r>
            <a:r>
              <a:rPr lang="ru-RU" sz="2800" b="1" i="1" dirty="0" smtClean="0">
                <a:latin typeface="Georgia" pitchFamily="18" charset="0"/>
              </a:rPr>
              <a:t> </a:t>
            </a:r>
            <a:br>
              <a:rPr lang="ru-RU" sz="2800" b="1" i="1" dirty="0" smtClean="0">
                <a:latin typeface="Georgia" pitchFamily="18" charset="0"/>
              </a:rPr>
            </a:br>
            <a:r>
              <a:rPr lang="ru-RU" sz="2800" b="1" i="1" dirty="0" smtClean="0">
                <a:latin typeface="Georgia" pitchFamily="18" charset="0"/>
              </a:rPr>
              <a:t>Владимирской  и  Ивановской  </a:t>
            </a:r>
            <a:br>
              <a:rPr lang="ru-RU" sz="2800" b="1" i="1" dirty="0" smtClean="0">
                <a:latin typeface="Georgia" pitchFamily="18" charset="0"/>
              </a:rPr>
            </a:br>
            <a:r>
              <a:rPr lang="ru-RU" sz="2800" b="1" i="1" dirty="0" smtClean="0">
                <a:latin typeface="Georgia" pitchFamily="18" charset="0"/>
              </a:rPr>
              <a:t>губерний</a:t>
            </a:r>
            <a:endParaRPr lang="ru-RU" sz="2800" b="1" i="1" dirty="0">
              <a:latin typeface="Georgia" pitchFamily="18" charset="0"/>
            </a:endParaRPr>
          </a:p>
        </p:txBody>
      </p:sp>
      <p:pic>
        <p:nvPicPr>
          <p:cNvPr id="4" name="Содержимое 3" descr="http://www.russymbol.ru/upload/iblock/e93/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14488"/>
            <a:ext cx="2500330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http://www.russymbol.ru/upload/iblock/514/ill6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714488"/>
            <a:ext cx="2214546" cy="4500594"/>
          </a:xfrm>
          <a:prstGeom prst="ellipse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http://www.russymbol.ru/upload/iblock/a47/dress1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785926"/>
            <a:ext cx="2286016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+mn-lt"/>
              </a:rPr>
              <a:t>Праздничный костюм девушки </a:t>
            </a:r>
            <a:r>
              <a:rPr lang="ru-RU" sz="2800" b="1" i="1" dirty="0" err="1" smtClean="0">
                <a:latin typeface="+mn-lt"/>
              </a:rPr>
              <a:t>Олонецкой</a:t>
            </a:r>
            <a:r>
              <a:rPr lang="ru-RU" sz="2800" b="1" i="1" dirty="0" smtClean="0">
                <a:latin typeface="+mn-lt"/>
              </a:rPr>
              <a:t> губернии</a:t>
            </a:r>
            <a:endParaRPr lang="ru-RU" sz="2800" b="1" i="1" dirty="0">
              <a:latin typeface="+mn-lt"/>
            </a:endParaRPr>
          </a:p>
        </p:txBody>
      </p:sp>
      <p:pic>
        <p:nvPicPr>
          <p:cNvPr id="11266" name="Picture 2" descr="C:\Documents and Settings\бабушка\Рабочий стол\сарафаны\Отсканировано 31.10.2010 19-18 (15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91" t="13574" r="8791" b="28025"/>
          <a:stretch>
            <a:fillRect/>
          </a:stretch>
        </p:blipFill>
        <p:spPr bwMode="auto">
          <a:xfrm>
            <a:off x="2000232" y="1500174"/>
            <a:ext cx="5357850" cy="5008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4657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effectLst/>
                <a:latin typeface="+mn-lt"/>
              </a:rPr>
              <a:t>Старообрядческий сарафан</a:t>
            </a:r>
            <a:endParaRPr lang="ru-RU" sz="2800" b="1" i="1" dirty="0">
              <a:effectLst/>
              <a:latin typeface="+mn-lt"/>
            </a:endParaRPr>
          </a:p>
        </p:txBody>
      </p:sp>
      <p:pic>
        <p:nvPicPr>
          <p:cNvPr id="10242" name="Picture 2" descr="C:\Documents and Settings\бабушка\Рабочий стол\сарафаны\Отсканировано 31.10.2010 19-18 (10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45" t="12627" r="6737" b="27393"/>
          <a:stretch>
            <a:fillRect/>
          </a:stretch>
        </p:blipFill>
        <p:spPr bwMode="auto">
          <a:xfrm>
            <a:off x="1928794" y="1285860"/>
            <a:ext cx="5357850" cy="535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3225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+mn-lt"/>
              </a:rPr>
              <a:t>Костюмы  русского  севера</a:t>
            </a:r>
            <a:endParaRPr lang="ru-RU" sz="2800" b="1" i="1" dirty="0">
              <a:latin typeface="+mn-lt"/>
            </a:endParaRPr>
          </a:p>
        </p:txBody>
      </p:sp>
      <p:pic>
        <p:nvPicPr>
          <p:cNvPr id="8194" name="Picture 2" descr="C:\Documents and Settings\бабушка\Рабочий стол\сарафаны\Отсканировано 31.10.2010 19-18 (23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92" t="11334" r="9091" b="29162"/>
          <a:stretch>
            <a:fillRect/>
          </a:stretch>
        </p:blipFill>
        <p:spPr bwMode="auto">
          <a:xfrm>
            <a:off x="4714876" y="1571612"/>
            <a:ext cx="4214842" cy="4500594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  <p:pic>
        <p:nvPicPr>
          <p:cNvPr id="1026" name="Picture 2" descr="C:\Documents and Settings\бабушка\Рабочий стол\сарафаны\Отсканировано 31.10.2010 19-18 (32).bmp"/>
          <p:cNvPicPr>
            <a:picLocks noChangeAspect="1" noChangeArrowheads="1"/>
          </p:cNvPicPr>
          <p:nvPr/>
        </p:nvPicPr>
        <p:blipFill>
          <a:blip r:embed="rId3" cstate="print"/>
          <a:srcRect l="24035" t="24747" r="13924" b="15056"/>
          <a:stretch>
            <a:fillRect/>
          </a:stretch>
        </p:blipFill>
        <p:spPr bwMode="auto">
          <a:xfrm>
            <a:off x="285720" y="1142984"/>
            <a:ext cx="4071966" cy="5429265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бабушка\Рабочий стол\сарафаны\Отсканировано 31.10.2010 19-18 (2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515" r="7217"/>
          <a:stretch>
            <a:fillRect/>
          </a:stretch>
        </p:blipFill>
        <p:spPr bwMode="auto">
          <a:xfrm>
            <a:off x="5357818" y="642918"/>
            <a:ext cx="3214710" cy="5715040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  <p:pic>
        <p:nvPicPr>
          <p:cNvPr id="9219" name="Picture 3" descr="C:\Documents and Settings\бабушка\Рабочий стол\сарафаны\Отсканировано 31.10.2010 19-18 (13).bmp"/>
          <p:cNvPicPr>
            <a:picLocks noChangeAspect="1" noChangeArrowheads="1"/>
          </p:cNvPicPr>
          <p:nvPr/>
        </p:nvPicPr>
        <p:blipFill>
          <a:blip r:embed="rId3" cstate="print"/>
          <a:srcRect l="19595" t="25416" r="30394" b="14715"/>
          <a:stretch>
            <a:fillRect/>
          </a:stretch>
        </p:blipFill>
        <p:spPr bwMode="auto">
          <a:xfrm>
            <a:off x="500034" y="571480"/>
            <a:ext cx="3786214" cy="5749435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Русские сарафаны в произведениях художников</a:t>
            </a:r>
            <a:endParaRPr lang="ru-RU" dirty="0"/>
          </a:p>
        </p:txBody>
      </p:sp>
      <p:pic>
        <p:nvPicPr>
          <p:cNvPr id="5122" name="Picture 2" descr="C:\Documents and Settings\бабушка\Рабочий стол\сарафаны\0StepanovAS_Horovo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29501" y="1646238"/>
            <a:ext cx="6157209" cy="47353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бабушка\Рабочий стол\сарафаны\slav0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45657" cy="59611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бабушка\Рабочий стол\сарафаны\20-300x2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143932" cy="60722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бабушка\Рабочий стол\сарафаны\48-300x1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357166"/>
            <a:ext cx="4698863" cy="29289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Documents and Settings\бабушка\Рабочий стол\сарафаны\191-300x2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28934"/>
            <a:ext cx="4143372" cy="36599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2" name="Picture 2" descr="http://www.loukin.ru/mini/bird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714752"/>
            <a:ext cx="1591922" cy="2881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894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Русский сарафан и современность</a:t>
            </a:r>
            <a:endParaRPr lang="ru-RU" dirty="0"/>
          </a:p>
        </p:txBody>
      </p:sp>
      <p:pic>
        <p:nvPicPr>
          <p:cNvPr id="7170" name="Picture 2" descr="C:\Documents and Settings\бабушка\Рабочий стол\сарафаны\Отсканировано 31.10.2010 19-18 (25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407" t="12941" r="9396" b="27279"/>
          <a:stretch>
            <a:fillRect/>
          </a:stretch>
        </p:blipFill>
        <p:spPr bwMode="auto">
          <a:xfrm>
            <a:off x="1571604" y="1285860"/>
            <a:ext cx="6000792" cy="5214974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357158" y="714356"/>
            <a:ext cx="8358246" cy="769441"/>
          </a:xfrm>
          <a:prstGeom prst="rect">
            <a:avLst/>
          </a:prstGeom>
          <a:noFill/>
          <a:ln w="9525" algn="ctr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endParaRPr lang="ru-RU" sz="4400" i="1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00034" y="214290"/>
            <a:ext cx="8286808" cy="6500858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ctr"/>
            <a:r>
              <a:rPr lang="ru-RU" sz="4400" b="1" i="1" dirty="0" smtClean="0">
                <a:solidFill>
                  <a:schemeClr val="accent6">
                    <a:lumMod val="25000"/>
                  </a:schemeClr>
                </a:solidFill>
              </a:rPr>
              <a:t>Уважение </a:t>
            </a:r>
          </a:p>
          <a:p>
            <a:pPr indent="342900" algn="ctr"/>
            <a:r>
              <a:rPr lang="ru-RU" sz="4400" b="1" i="1" dirty="0" smtClean="0">
                <a:solidFill>
                  <a:schemeClr val="accent6">
                    <a:lumMod val="25000"/>
                  </a:schemeClr>
                </a:solidFill>
              </a:rPr>
              <a:t>к минувшему – </a:t>
            </a:r>
          </a:p>
          <a:p>
            <a:pPr indent="342900" algn="ctr"/>
            <a:r>
              <a:rPr lang="ru-RU" sz="4400" b="1" i="1" dirty="0" smtClean="0">
                <a:solidFill>
                  <a:schemeClr val="accent6">
                    <a:lumMod val="25000"/>
                  </a:schemeClr>
                </a:solidFill>
              </a:rPr>
              <a:t>вот черта отличающая образованность  </a:t>
            </a:r>
          </a:p>
          <a:p>
            <a:pPr indent="342900" algn="ctr"/>
            <a:r>
              <a:rPr lang="ru-RU" sz="4400" b="1" i="1" dirty="0" smtClean="0">
                <a:solidFill>
                  <a:schemeClr val="accent6">
                    <a:lumMod val="25000"/>
                  </a:schemeClr>
                </a:solidFill>
              </a:rPr>
              <a:t>от дикости.</a:t>
            </a:r>
          </a:p>
          <a:p>
            <a:pPr indent="342900" algn="ctr"/>
            <a:endParaRPr lang="ru-RU" sz="1400" b="1" i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indent="342900" algn="ctr"/>
            <a:r>
              <a:rPr lang="ru-RU" sz="3600" i="1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 А. С. Пушкин</a:t>
            </a:r>
            <a:endParaRPr lang="ru-RU" sz="3600" i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бабушка\Рабочий стол\сарафаны\современный сарафан sdelvross-falk12-4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4348" y="500042"/>
            <a:ext cx="7905805" cy="5929354"/>
          </a:xfrm>
          <a:prstGeom prst="rect">
            <a:avLst/>
          </a:prstGeom>
          <a:noFill/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2908" y="285728"/>
            <a:ext cx="8626505" cy="2000242"/>
          </a:xfrm>
        </p:spPr>
        <p:txBody>
          <a:bodyPr anchor="t">
            <a:noAutofit/>
          </a:bodyPr>
          <a:lstStyle/>
          <a:p>
            <a:pPr algn="ctr"/>
            <a:r>
              <a:rPr lang="ru-RU" sz="4800" b="1" dirty="0"/>
              <a:t>       </a:t>
            </a:r>
            <a:r>
              <a:rPr lang="ru-RU" sz="4800" b="1" dirty="0">
                <a:latin typeface="Times New Roman" pitchFamily="18" charset="0"/>
              </a:rPr>
              <a:t>Этапы </a:t>
            </a:r>
            <a:r>
              <a:rPr lang="ru-RU" sz="4800" b="1" dirty="0" smtClean="0">
                <a:latin typeface="Times New Roman" pitchFamily="18" charset="0"/>
              </a:rPr>
              <a:t> </a:t>
            </a:r>
            <a:br>
              <a:rPr lang="ru-RU" sz="4800" b="1" dirty="0" smtClean="0">
                <a:latin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</a:rPr>
              <a:t>самостоятельной   работы:</a:t>
            </a:r>
            <a:r>
              <a:rPr lang="ru-RU" sz="3600" b="1" dirty="0" smtClean="0"/>
              <a:t>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4000" b="1" dirty="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500306"/>
            <a:ext cx="8686800" cy="36722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3700" b="1" dirty="0" smtClean="0">
                <a:solidFill>
                  <a:schemeClr val="tx2"/>
                </a:solidFill>
                <a:latin typeface="Times New Roman" pitchFamily="18" charset="0"/>
              </a:rPr>
              <a:t>- </a:t>
            </a: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построить общую форму </a:t>
            </a:r>
            <a:r>
              <a:rPr lang="ru-RU" sz="3700" b="1" i="1" dirty="0" smtClean="0">
                <a:solidFill>
                  <a:schemeClr val="tx2"/>
                </a:solidFill>
                <a:latin typeface="Times New Roman" pitchFamily="18" charset="0"/>
              </a:rPr>
              <a:t>сарафана;</a:t>
            </a:r>
            <a:endParaRPr lang="ru-RU" sz="37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3700" b="1" i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3700" b="1" i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- наметить места украшений и орнамента;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3700" b="1" i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3700" b="1" i="1" dirty="0" smtClean="0">
                <a:solidFill>
                  <a:schemeClr val="tx2"/>
                </a:solidFill>
                <a:latin typeface="Times New Roman" pitchFamily="18" charset="0"/>
              </a:rPr>
              <a:t>-</a:t>
            </a: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определить колорит </a:t>
            </a:r>
            <a:r>
              <a:rPr lang="ru-RU" sz="3700" b="1" i="1" dirty="0" smtClean="0">
                <a:solidFill>
                  <a:schemeClr val="tx2"/>
                </a:solidFill>
                <a:latin typeface="Times New Roman" pitchFamily="18" charset="0"/>
              </a:rPr>
              <a:t>(цвет) сарафана;</a:t>
            </a:r>
            <a:endParaRPr lang="ru-RU" sz="3700" b="1" i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3700" b="1" i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3700" b="1" i="1" dirty="0" smtClean="0">
                <a:solidFill>
                  <a:schemeClr val="tx2"/>
                </a:solidFill>
                <a:latin typeface="Times New Roman" pitchFamily="18" charset="0"/>
              </a:rPr>
              <a:t>- </a:t>
            </a:r>
            <a:r>
              <a:rPr lang="ru-RU" sz="3700" b="1" i="1" dirty="0">
                <a:solidFill>
                  <a:schemeClr val="tx2"/>
                </a:solidFill>
                <a:latin typeface="Times New Roman" pitchFamily="18" charset="0"/>
              </a:rPr>
              <a:t>выполнить в цвете работу.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2500298" y="2000240"/>
            <a:ext cx="4572032" cy="1071569"/>
          </a:xfrm>
          <a:prstGeom prst="rect">
            <a:avLst/>
          </a:prstGeom>
        </p:spPr>
        <p:txBody>
          <a:bodyPr/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</a:t>
            </a:r>
          </a:p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 </a:t>
            </a:r>
          </a:p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работу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 descr="C:\Documents and Settings\One\Local Settings\Temporary Internet Files\Content.IE5\05A5YL8Z\MC900199731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4786322"/>
            <a:ext cx="1773936" cy="1700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b="1" dirty="0" smtClean="0"/>
              <a:t>Русские сарафаны</a:t>
            </a:r>
            <a:endParaRPr lang="ru-RU" sz="6600" b="1" dirty="0"/>
          </a:p>
        </p:txBody>
      </p:sp>
      <p:pic>
        <p:nvPicPr>
          <p:cNvPr id="4" name="Содержимое 3" descr="06-300x3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714488"/>
            <a:ext cx="3143272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286116" y="2071678"/>
            <a:ext cx="58578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Нам , россиянам, русского костюма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Историю полезно очень знать!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Костюм о людях призовет подумать,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О быте, нравах может рассказа</a:t>
            </a:r>
            <a:r>
              <a:rPr lang="ru-RU" sz="2400" dirty="0" smtClean="0"/>
              <a:t>ть.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Три типа русских сарафанов</a:t>
            </a:r>
            <a:endParaRPr lang="ru-RU" sz="4800" b="1" dirty="0"/>
          </a:p>
        </p:txBody>
      </p:sp>
      <p:pic>
        <p:nvPicPr>
          <p:cNvPr id="4" name="Содержимое 3" descr="Отсканировано 31.10.2010 19-18 (19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366" t="22482" r="24861" b="23290"/>
          <a:stretch>
            <a:fillRect/>
          </a:stretch>
        </p:blipFill>
        <p:spPr>
          <a:xfrm>
            <a:off x="214282" y="1643050"/>
            <a:ext cx="2643206" cy="4929198"/>
          </a:xfrm>
          <a:ln w="38100">
            <a:solidFill>
              <a:srgbClr val="C00000"/>
            </a:solidFill>
          </a:ln>
        </p:spPr>
      </p:pic>
      <p:pic>
        <p:nvPicPr>
          <p:cNvPr id="5" name="Рисунок 4" descr="Отсканировано 31.10.2010 19-18 (12).bmp"/>
          <p:cNvPicPr>
            <a:picLocks noChangeAspect="1"/>
          </p:cNvPicPr>
          <p:nvPr/>
        </p:nvPicPr>
        <p:blipFill>
          <a:blip r:embed="rId3" cstate="print"/>
          <a:srcRect l="42863" t="38223" r="26768" b="26041"/>
          <a:stretch>
            <a:fillRect/>
          </a:stretch>
        </p:blipFill>
        <p:spPr>
          <a:xfrm>
            <a:off x="2928926" y="1643050"/>
            <a:ext cx="3071834" cy="4929222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 descr="Отсканировано 31.10.2010 19-18 (16).bmp"/>
          <p:cNvPicPr>
            <a:picLocks noChangeAspect="1"/>
          </p:cNvPicPr>
          <p:nvPr/>
        </p:nvPicPr>
        <p:blipFill>
          <a:blip r:embed="rId4" cstate="print"/>
          <a:srcRect l="36204" t="25876" r="14849" b="14583"/>
          <a:stretch>
            <a:fillRect/>
          </a:stretch>
        </p:blipFill>
        <p:spPr>
          <a:xfrm>
            <a:off x="6072198" y="1643050"/>
            <a:ext cx="2906210" cy="485778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Georgia" pitchFamily="18" charset="0"/>
              </a:rPr>
              <a:t>Из  старинных  альбомов</a:t>
            </a:r>
            <a:endParaRPr lang="ru-RU" b="1" i="1" dirty="0">
              <a:latin typeface="Georgia" pitchFamily="18" charset="0"/>
            </a:endParaRPr>
          </a:p>
        </p:txBody>
      </p:sp>
      <p:pic>
        <p:nvPicPr>
          <p:cNvPr id="5" name="Рисунок 4" descr="IMG_2338.JPG"/>
          <p:cNvPicPr>
            <a:picLocks noChangeAspect="1"/>
          </p:cNvPicPr>
          <p:nvPr/>
        </p:nvPicPr>
        <p:blipFill>
          <a:blip r:embed="rId2" cstate="print"/>
          <a:srcRect l="7576" t="2778" r="6060"/>
          <a:stretch>
            <a:fillRect/>
          </a:stretch>
        </p:blipFill>
        <p:spPr>
          <a:xfrm>
            <a:off x="4857751" y="1500174"/>
            <a:ext cx="3645509" cy="5143536"/>
          </a:xfrm>
          <a:prstGeom prst="rect">
            <a:avLst/>
          </a:prstGeom>
          <a:ln w="57150">
            <a:solidFill>
              <a:srgbClr val="C49500"/>
            </a:solidFill>
          </a:ln>
        </p:spPr>
      </p:pic>
      <p:pic>
        <p:nvPicPr>
          <p:cNvPr id="6" name="Рисунок 5" descr="IMG_2339.JPG"/>
          <p:cNvPicPr>
            <a:picLocks noChangeAspect="1"/>
          </p:cNvPicPr>
          <p:nvPr/>
        </p:nvPicPr>
        <p:blipFill>
          <a:blip r:embed="rId3" cstate="print"/>
          <a:srcRect l="5455" r="3636" b="2727"/>
          <a:stretch>
            <a:fillRect/>
          </a:stretch>
        </p:blipFill>
        <p:spPr>
          <a:xfrm>
            <a:off x="571472" y="1500174"/>
            <a:ext cx="3643338" cy="5197828"/>
          </a:xfrm>
          <a:prstGeom prst="rect">
            <a:avLst/>
          </a:prstGeom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34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11666" r="10000"/>
          <a:stretch>
            <a:fillRect/>
          </a:stretch>
        </p:blipFill>
        <p:spPr>
          <a:xfrm>
            <a:off x="4929190" y="571480"/>
            <a:ext cx="3571900" cy="5643602"/>
          </a:xfrm>
          <a:prstGeom prst="rect">
            <a:avLst/>
          </a:prstGeom>
          <a:ln w="57150">
            <a:solidFill>
              <a:srgbClr val="C49500"/>
            </a:solidFill>
          </a:ln>
        </p:spPr>
      </p:pic>
      <p:pic>
        <p:nvPicPr>
          <p:cNvPr id="6" name="Рисунок 5" descr="IMG_2341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 l="8439" r="12236"/>
          <a:stretch>
            <a:fillRect/>
          </a:stretch>
        </p:blipFill>
        <p:spPr>
          <a:xfrm>
            <a:off x="785786" y="571480"/>
            <a:ext cx="3571900" cy="5643602"/>
          </a:xfrm>
          <a:prstGeom prst="rect">
            <a:avLst/>
          </a:prstGeom>
          <a:ln w="57150">
            <a:solidFill>
              <a:srgbClr val="C495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ress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071678"/>
            <a:ext cx="1928826" cy="4489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ress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071678"/>
            <a:ext cx="2264165" cy="4497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Девичий праздничный костюм. 1910—1920-е гг. Симбирская губерния, Сызранскии уезд, село Жемковка.">
            <a:hlinkClick r:id="rId4" tooltip="&quot;Девичий праздничный костюм. 1910—1920-е гг. Симбирская губерния, Сызранскии уезд, село Жемковка.&quot;"/>
          </p:cNvPr>
          <p:cNvPicPr/>
          <p:nvPr/>
        </p:nvPicPr>
        <p:blipFill>
          <a:blip r:embed="rId5"/>
          <a:srcRect l="14406" b="10465"/>
          <a:stretch>
            <a:fillRect/>
          </a:stretch>
        </p:blipFill>
        <p:spPr bwMode="auto">
          <a:xfrm>
            <a:off x="5572132" y="500042"/>
            <a:ext cx="3395688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285720" y="285728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Сарафаны </a:t>
            </a:r>
          </a:p>
          <a:p>
            <a:pPr algn="ctr"/>
            <a:r>
              <a:rPr lang="ru-RU" sz="2400" b="1" i="1" dirty="0" smtClean="0"/>
              <a:t>Калужской  и  Смоленской губерний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74638"/>
            <a:ext cx="5786478" cy="86834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+mn-lt"/>
              </a:rPr>
              <a:t>Пестротканые  </a:t>
            </a:r>
            <a:r>
              <a:rPr lang="ru-RU" sz="2800" b="1" i="1" smtClean="0">
                <a:latin typeface="+mn-lt"/>
              </a:rPr>
              <a:t>сарафаны </a:t>
            </a:r>
            <a:r>
              <a:rPr lang="ru-RU" sz="2800" b="1" i="1" smtClean="0">
                <a:latin typeface="+mn-lt"/>
              </a:rPr>
              <a:t>северной  </a:t>
            </a:r>
            <a:r>
              <a:rPr lang="ru-RU" sz="2800" b="1" i="1" dirty="0" smtClean="0">
                <a:latin typeface="+mn-lt"/>
              </a:rPr>
              <a:t>крестьянки</a:t>
            </a:r>
            <a:endParaRPr lang="ru-RU" sz="2800" b="1" i="1" dirty="0">
              <a:latin typeface="+mn-lt"/>
            </a:endParaRPr>
          </a:p>
        </p:txBody>
      </p:sp>
      <p:pic>
        <p:nvPicPr>
          <p:cNvPr id="8" name="Содержимое 7" descr="Женский свадебный костюм. Конец XIX — начало XX в. Вятская губерния, Малмыжский уезд.">
            <a:hlinkClick r:id="rId2" tooltip="&quot;Женский свадебный костюм. Конец XIX — начало XX в. Вятская губерния, Малмыжский уезд.&quot;"/>
          </p:cNvPr>
          <p:cNvPicPr>
            <a:picLocks noGrp="1"/>
          </p:cNvPicPr>
          <p:nvPr>
            <p:ph idx="1"/>
          </p:nvPr>
        </p:nvPicPr>
        <p:blipFill>
          <a:blip r:embed="rId3"/>
          <a:srcRect t="5063"/>
          <a:stretch>
            <a:fillRect/>
          </a:stretch>
        </p:blipFill>
        <p:spPr bwMode="auto">
          <a:xfrm>
            <a:off x="3357554" y="1428736"/>
            <a:ext cx="2643206" cy="507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Костюм новобрачной. 1870-е гг. Вологодская губерния, Сольвычегодский уезд (район Великого Устюга).">
            <a:hlinkClick r:id="rId4" tooltip="&quot;Костюм новобрачной. 1870-е гг. Вологодская губерния, Сольвычегодский уезд (район Великого Устюга).&quot;"/>
          </p:cNvPr>
          <p:cNvPicPr/>
          <p:nvPr/>
        </p:nvPicPr>
        <p:blipFill>
          <a:blip r:embed="rId5"/>
          <a:srcRect l="24780" t="6071" r="11203"/>
          <a:stretch>
            <a:fillRect/>
          </a:stretch>
        </p:blipFill>
        <p:spPr bwMode="auto">
          <a:xfrm>
            <a:off x="214282" y="285728"/>
            <a:ext cx="2857520" cy="6262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Девичий праздничный костюм. Начало XX в. Вятская губерния, Вятский уезд.">
            <a:hlinkClick r:id="rId6" tooltip="&quot;Девичий праздничный костюм. Начало XX в. Вятская губерния, Вятский уезд.&quot;"/>
          </p:cNvPr>
          <p:cNvPicPr/>
          <p:nvPr/>
        </p:nvPicPr>
        <p:blipFill>
          <a:blip r:embed="rId7"/>
          <a:srcRect t="5714"/>
          <a:stretch>
            <a:fillRect/>
          </a:stretch>
        </p:blipFill>
        <p:spPr bwMode="auto">
          <a:xfrm>
            <a:off x="6215074" y="1428736"/>
            <a:ext cx="2643206" cy="507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+mn-lt"/>
              </a:rPr>
              <a:t>Московское   узорочье</a:t>
            </a:r>
            <a:endParaRPr lang="ru-RU" sz="3200" b="1" i="1" dirty="0">
              <a:latin typeface="+mn-lt"/>
            </a:endParaRPr>
          </a:p>
        </p:txBody>
      </p:sp>
      <p:pic>
        <p:nvPicPr>
          <p:cNvPr id="4" name="Содержимое 3" descr="http://www.narodko.ru/image/narodko-pic/reco_323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2910" y="1643050"/>
            <a:ext cx="7858180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466</TotalTime>
  <Words>127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Литейная</vt:lpstr>
      <vt:lpstr>Мир народной культуры</vt:lpstr>
      <vt:lpstr>Слайд 2</vt:lpstr>
      <vt:lpstr>Русские сарафаны</vt:lpstr>
      <vt:lpstr>Три типа русских сарафанов</vt:lpstr>
      <vt:lpstr>Из  старинных  альбомов</vt:lpstr>
      <vt:lpstr>Слайд 6</vt:lpstr>
      <vt:lpstr> </vt:lpstr>
      <vt:lpstr>Пестротканые  сарафаны северной  крестьянки</vt:lpstr>
      <vt:lpstr>Московское   узорочье</vt:lpstr>
      <vt:lpstr>Наряды  женщин  Владимирской  и  Ивановской   губерний</vt:lpstr>
      <vt:lpstr>Праздничный костюм девушки Олонецкой губернии</vt:lpstr>
      <vt:lpstr>Старообрядческий сарафан</vt:lpstr>
      <vt:lpstr>Костюмы  русского  севера</vt:lpstr>
      <vt:lpstr>Слайд 14</vt:lpstr>
      <vt:lpstr>Русские сарафаны в произведениях художников</vt:lpstr>
      <vt:lpstr>Слайд 16</vt:lpstr>
      <vt:lpstr>Слайд 17</vt:lpstr>
      <vt:lpstr>Слайд 18</vt:lpstr>
      <vt:lpstr>Русский сарафан и современность</vt:lpstr>
      <vt:lpstr>Слайд 20</vt:lpstr>
      <vt:lpstr>       Этапы   самостоятельной   работы:   </vt:lpstr>
      <vt:lpstr>Слайд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бабушка</dc:creator>
  <cp:lastModifiedBy>бабушка</cp:lastModifiedBy>
  <cp:revision>79</cp:revision>
  <dcterms:created xsi:type="dcterms:W3CDTF">2010-11-04T14:28:53Z</dcterms:created>
  <dcterms:modified xsi:type="dcterms:W3CDTF">2010-11-21T14:54:22Z</dcterms:modified>
</cp:coreProperties>
</file>