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ms-office.legacyDiagramTex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2" r:id="rId2"/>
    <p:sldId id="271" r:id="rId3"/>
    <p:sldId id="257" r:id="rId4"/>
    <p:sldId id="309" r:id="rId5"/>
    <p:sldId id="274" r:id="rId6"/>
    <p:sldId id="295" r:id="rId7"/>
    <p:sldId id="303" r:id="rId8"/>
    <p:sldId id="307" r:id="rId9"/>
    <p:sldId id="272" r:id="rId10"/>
    <p:sldId id="277" r:id="rId11"/>
    <p:sldId id="310" r:id="rId12"/>
    <p:sldId id="273" r:id="rId13"/>
    <p:sldId id="311" r:id="rId14"/>
    <p:sldId id="297" r:id="rId15"/>
    <p:sldId id="296" r:id="rId16"/>
    <p:sldId id="305" r:id="rId17"/>
    <p:sldId id="283" r:id="rId18"/>
    <p:sldId id="299" r:id="rId19"/>
    <p:sldId id="300" r:id="rId20"/>
    <p:sldId id="301" r:id="rId21"/>
    <p:sldId id="302" r:id="rId22"/>
    <p:sldId id="293" r:id="rId23"/>
    <p:sldId id="276" r:id="rId24"/>
    <p:sldId id="290" r:id="rId25"/>
    <p:sldId id="289" r:id="rId26"/>
    <p:sldId id="291" r:id="rId27"/>
    <p:sldId id="292" r:id="rId28"/>
    <p:sldId id="30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35" autoAdjust="0"/>
    <p:restoredTop sz="94660"/>
  </p:normalViewPr>
  <p:slideViewPr>
    <p:cSldViewPr>
      <p:cViewPr varScale="1">
        <p:scale>
          <a:sx n="69" d="100"/>
          <a:sy n="69" d="100"/>
        </p:scale>
        <p:origin x="-5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06/relationships/legacyDocTextInfo" Target="legacyDocTextInfo.bin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12.bin"/><Relationship Id="rId3" Type="http://schemas.microsoft.com/office/2006/relationships/legacyDiagramText" Target="legacyDiagramText7.bin"/><Relationship Id="rId7" Type="http://schemas.microsoft.com/office/2006/relationships/legacyDiagramText" Target="legacyDiagramText11.bin"/><Relationship Id="rId2" Type="http://schemas.microsoft.com/office/2006/relationships/legacyDiagramText" Target="legacyDiagramText6.bin"/><Relationship Id="rId1" Type="http://schemas.microsoft.com/office/2006/relationships/legacyDiagramText" Target="legacyDiagramText5.bin"/><Relationship Id="rId6" Type="http://schemas.microsoft.com/office/2006/relationships/legacyDiagramText" Target="legacyDiagramText10.bin"/><Relationship Id="rId5" Type="http://schemas.microsoft.com/office/2006/relationships/legacyDiagramText" Target="legacyDiagramText9.bin"/><Relationship Id="rId4" Type="http://schemas.microsoft.com/office/2006/relationships/legacyDiagramText" Target="legacyDiagramText8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E9130-457E-4ACD-B5DD-22A969553E46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198F9-B83F-4582-8088-8A4DBD39B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CDEA4-20E7-47B0-B9EC-810200AEB689}" type="slidenum">
              <a:rPr lang="ru-RU"/>
              <a:pPr/>
              <a:t>5</a:t>
            </a:fld>
            <a:endParaRPr lang="ru-RU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6AD76-0C98-4E53-858D-BED868CBECFA}" type="slidenum">
              <a:rPr lang="ru-RU"/>
              <a:pPr/>
              <a:t>10</a:t>
            </a:fld>
            <a:endParaRPr lang="ru-RU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98036-C11A-4A67-AFE8-6FD1ECA950FA}" type="slidenum">
              <a:rPr lang="ru-RU"/>
              <a:pPr/>
              <a:t>11</a:t>
            </a:fld>
            <a:endParaRPr lang="ru-RU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E0AF2-0391-4E1A-9301-C16E2EDD1F17}" type="slidenum">
              <a:rPr lang="ru-RU"/>
              <a:pPr/>
              <a:t>17</a:t>
            </a:fld>
            <a:endParaRPr lang="ru-RU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143000" lvl="2" indent="-228600">
              <a:buFontTx/>
              <a:buNone/>
            </a:pP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AAEF7-642D-451A-84EF-47F8111F5152}" type="slidenum">
              <a:rPr lang="ru-RU"/>
              <a:pPr/>
              <a:t>18</a:t>
            </a:fld>
            <a:endParaRPr 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D4A778-33C2-4E83-834D-C5F3D761D5AD}" type="slidenum">
              <a:rPr lang="ru-RU"/>
              <a:pPr/>
              <a:t>19</a:t>
            </a:fld>
            <a:endParaRPr 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CE672-3002-45B2-94BD-FCF72572D7A2}" type="slidenum">
              <a:rPr lang="ru-RU"/>
              <a:pPr/>
              <a:t>20</a:t>
            </a:fld>
            <a:endParaRPr 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81615-0C40-41B9-BD21-60591DE61A25}" type="slidenum">
              <a:rPr lang="ru-RU"/>
              <a:pPr/>
              <a:t>24</a:t>
            </a:fld>
            <a:endParaRPr lang="ru-RU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21DF45-2E5C-4155-AC2D-13789E65595C}" type="slidenum">
              <a:rPr lang="ru-RU"/>
              <a:pPr/>
              <a:t>25</a:t>
            </a:fld>
            <a:endParaRPr lang="ru-RU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9D285-C670-4E02-B062-4B27B4B8B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1313" y="1600200"/>
            <a:ext cx="8802687" cy="2422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1313" y="4175125"/>
            <a:ext cx="8802687" cy="2422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577263" y="6497638"/>
            <a:ext cx="566737" cy="360362"/>
          </a:xfrm>
        </p:spPr>
        <p:txBody>
          <a:bodyPr/>
          <a:lstStyle>
            <a:lvl1pPr>
              <a:defRPr/>
            </a:lvl1pPr>
          </a:lstStyle>
          <a:p>
            <a:fld id="{EF4FBABD-A9D4-4516-BE92-2BE1B5C31F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CB91F1F4-EA20-4431-A767-D85521A304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6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</a:t>
            </a:r>
            <a:br>
              <a:rPr lang="ru-RU" sz="2800" dirty="0" smtClean="0"/>
            </a:br>
            <a:endParaRPr lang="ru-RU" sz="2800" dirty="0" smtClean="0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215206" y="2857496"/>
            <a:ext cx="1368425" cy="2928958"/>
          </a:xfrm>
          <a:prstGeom prst="rect">
            <a:avLst/>
          </a:prstGeom>
          <a:solidFill>
            <a:srgbClr val="FFC000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dirty="0">
              <a:solidFill>
                <a:srgbClr val="0000FF"/>
              </a:solidFill>
            </a:endParaRPr>
          </a:p>
          <a:p>
            <a:pPr algn="ctr"/>
            <a:endParaRPr lang="ru-RU" sz="2000" b="1" dirty="0">
              <a:solidFill>
                <a:srgbClr val="0000FF"/>
              </a:solidFill>
            </a:endParaRPr>
          </a:p>
          <a:p>
            <a:pPr algn="ctr"/>
            <a:endParaRPr lang="ru-RU" sz="2000" b="1" dirty="0">
              <a:solidFill>
                <a:srgbClr val="0000FF"/>
              </a:solidFill>
            </a:endParaRPr>
          </a:p>
          <a:p>
            <a:pPr algn="ctr"/>
            <a:r>
              <a:rPr lang="ru-RU" sz="2000" b="1" dirty="0">
                <a:solidFill>
                  <a:srgbClr val="0000CC"/>
                </a:solidFill>
              </a:rPr>
              <a:t>Р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</a:rPr>
              <a:t>А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</a:rPr>
              <a:t>С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</a:rPr>
              <a:t>Н</a:t>
            </a:r>
          </a:p>
          <a:p>
            <a:pPr algn="ctr"/>
            <a:r>
              <a:rPr lang="ru-RU" sz="2000" b="1" dirty="0" err="1">
                <a:solidFill>
                  <a:srgbClr val="0000CC"/>
                </a:solidFill>
              </a:rPr>
              <a:t>ю</a:t>
            </a:r>
            <a:endParaRPr lang="ru-RU" sz="2000" b="1" dirty="0">
              <a:solidFill>
                <a:srgbClr val="0000CC"/>
              </a:solidFill>
            </a:endParaRPr>
          </a:p>
          <a:p>
            <a:pPr algn="ctr"/>
            <a:r>
              <a:rPr lang="ru-RU" sz="2000" b="1" dirty="0">
                <a:solidFill>
                  <a:srgbClr val="0000CC"/>
                </a:solidFill>
              </a:rPr>
              <a:t>К</a:t>
            </a:r>
          </a:p>
          <a:p>
            <a:pPr algn="ctr"/>
            <a:endParaRPr lang="ru-RU" sz="2000" b="1" dirty="0">
              <a:solidFill>
                <a:srgbClr val="0000CC"/>
              </a:solidFill>
            </a:endParaRPr>
          </a:p>
          <a:p>
            <a:pPr algn="ctr"/>
            <a:r>
              <a:rPr lang="ru-RU" sz="2000" b="1" dirty="0">
                <a:solidFill>
                  <a:srgbClr val="0000CC"/>
                </a:solidFill>
              </a:rPr>
              <a:t>Л.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</a:rPr>
              <a:t>И.</a:t>
            </a:r>
          </a:p>
          <a:p>
            <a:pPr algn="ctr"/>
            <a:endParaRPr lang="ru-RU" sz="2000" b="1" dirty="0">
              <a:solidFill>
                <a:srgbClr val="0000FF"/>
              </a:solidFill>
            </a:endParaRPr>
          </a:p>
          <a:p>
            <a:pPr algn="ctr"/>
            <a:endParaRPr lang="ru-RU" sz="2000" b="1" dirty="0">
              <a:solidFill>
                <a:srgbClr val="0000FF"/>
              </a:solidFill>
            </a:endParaRPr>
          </a:p>
          <a:p>
            <a:pPr algn="ctr"/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6531637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Размножение </a:t>
            </a:r>
            <a:r>
              <a:rPr lang="ru-RU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лишайников</a:t>
            </a:r>
            <a:br>
              <a:rPr lang="ru-RU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</a:br>
            <a:r>
              <a:rPr lang="ru-RU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в основном вегетативно - частями слоевища, спорами.</a:t>
            </a:r>
            <a:endParaRPr lang="ru-RU" dirty="0">
              <a:gradFill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3315" name="Picture 3" descr="Листоватые лишайники  строени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388" y="3238500"/>
            <a:ext cx="8531225" cy="3268663"/>
          </a:xfrm>
          <a:prstGeom prst="rect">
            <a:avLst/>
          </a:prstGeom>
          <a:noFill/>
        </p:spPr>
      </p:pic>
      <p:pic>
        <p:nvPicPr>
          <p:cNvPr id="13316" name="Picture 4" descr="Размножени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22316"/>
          <a:stretch>
            <a:fillRect/>
          </a:stretch>
        </p:blipFill>
        <p:spPr bwMode="auto">
          <a:xfrm>
            <a:off x="1820863" y="1446213"/>
            <a:ext cx="5502275" cy="4908550"/>
          </a:xfrm>
          <a:prstGeom prst="rect">
            <a:avLst/>
          </a:prstGeom>
          <a:noFill/>
        </p:spPr>
      </p:pic>
      <p:pic>
        <p:nvPicPr>
          <p:cNvPr id="13317" name="Picture 5" descr="Размно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2708275"/>
            <a:ext cx="2376487" cy="21986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78035E-8 L 0.21406 -0.2911 " pathEditMode="relative" rAng="0" ptsTypes="AA">
                                      <p:cBhvr>
                                        <p:cTn id="26" dur="2000" spd="-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-1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ru-RU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Типы слоевищ лишайников</a:t>
            </a:r>
            <a:endParaRPr lang="ru-RU" dirty="0">
              <a:gradFill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graphicFrame>
        <p:nvGraphicFramePr>
          <p:cNvPr id="17411" name="Organization Chart 3"/>
          <p:cNvGraphicFramePr>
            <a:graphicFrameLocks/>
          </p:cNvGraphicFramePr>
          <p:nvPr>
            <p:ph sz="half" idx="1"/>
          </p:nvPr>
        </p:nvGraphicFramePr>
        <p:xfrm>
          <a:off x="296863" y="1584325"/>
          <a:ext cx="8461375" cy="2339975"/>
        </p:xfrm>
        <a:graphic>
          <a:graphicData uri="http://schemas.openxmlformats.org/drawingml/2006/compatibility">
            <com:legacyDrawing xmlns:com="http://schemas.openxmlformats.org/drawingml/2006/compatibility" spid="_x0000_s54274"/>
          </a:graphicData>
        </a:graphic>
      </p:graphicFrame>
      <p:pic>
        <p:nvPicPr>
          <p:cNvPr id="17420" name="Picture 12" descr="Накипные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3" y="4103688"/>
            <a:ext cx="2339975" cy="2339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1" name="Picture 13" descr="Листовые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7088" y="4103688"/>
            <a:ext cx="2339975" cy="2339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22" name="Picture 14" descr="Кустистые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4103688"/>
            <a:ext cx="2339975" cy="2339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subSp spid="_x0000_s54279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subSp spid="_x0000_s54279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subSp spid="_x0000_s54280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subSp spid="_x0000_s54280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subSp spid="_x0000_s54281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subSp spid="_x0000_s54281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subSp spid="_x0000_s5428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subSp spid="_x0000_s54282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17411" grpId="0" bld="breadthByNod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357158" y="4071942"/>
            <a:ext cx="2238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99FF"/>
                </a:solidFill>
              </a:rPr>
              <a:t>накипные</a:t>
            </a:r>
            <a:endParaRPr lang="en-US" sz="3600" dirty="0">
              <a:solidFill>
                <a:srgbClr val="0099FF"/>
              </a:solidFill>
            </a:endParaRP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6300788" y="3644900"/>
            <a:ext cx="2617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accent1"/>
                </a:solidFill>
              </a:rPr>
              <a:t>листоватые</a:t>
            </a:r>
            <a:endParaRPr lang="en-US" sz="3600">
              <a:solidFill>
                <a:schemeClr val="accent1"/>
              </a:solidFill>
            </a:endParaRPr>
          </a:p>
        </p:txBody>
      </p:sp>
      <p:sp>
        <p:nvSpPr>
          <p:cNvPr id="6153" name="Rectangle 11"/>
          <p:cNvSpPr>
            <a:spLocks noChangeArrowheads="1"/>
          </p:cNvSpPr>
          <p:nvPr/>
        </p:nvSpPr>
        <p:spPr bwMode="auto">
          <a:xfrm>
            <a:off x="3286116" y="285728"/>
            <a:ext cx="35004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кустистые</a:t>
            </a:r>
            <a:endParaRPr lang="ru-RU" sz="4400" dirty="0">
              <a:gradFill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6154" name="Picture 17" descr="Caloplaca_cerin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857364"/>
            <a:ext cx="2592388" cy="1924050"/>
          </a:xfrm>
          <a:noFill/>
        </p:spPr>
      </p:pic>
      <p:pic>
        <p:nvPicPr>
          <p:cNvPr id="6155" name="Picture 23" descr="Omphalina_hudsonian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00788" y="4292600"/>
            <a:ext cx="2638425" cy="1958975"/>
          </a:xfrm>
          <a:noFill/>
        </p:spPr>
      </p:pic>
      <p:sp>
        <p:nvSpPr>
          <p:cNvPr id="6156" name="Text Box 19"/>
          <p:cNvSpPr txBox="1">
            <a:spLocks noChangeArrowheads="1"/>
          </p:cNvSpPr>
          <p:nvPr/>
        </p:nvSpPr>
        <p:spPr bwMode="auto">
          <a:xfrm rot="10800000" flipV="1">
            <a:off x="428596" y="4786322"/>
            <a:ext cx="14271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err="1"/>
              <a:t>Калоплака</a:t>
            </a:r>
            <a:endParaRPr lang="ru-RU" sz="2000" dirty="0"/>
          </a:p>
        </p:txBody>
      </p:sp>
      <p:sp>
        <p:nvSpPr>
          <p:cNvPr id="6157" name="Text Box 27"/>
          <p:cNvSpPr txBox="1">
            <a:spLocks noChangeArrowheads="1"/>
          </p:cNvSpPr>
          <p:nvPr/>
        </p:nvSpPr>
        <p:spPr bwMode="auto">
          <a:xfrm>
            <a:off x="7019925" y="6308725"/>
            <a:ext cx="141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Омфалина</a:t>
            </a:r>
          </a:p>
        </p:txBody>
      </p:sp>
      <p:pic>
        <p:nvPicPr>
          <p:cNvPr id="6158" name="Picture 34" descr="Cladonia pyxidata_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357554" y="1214422"/>
            <a:ext cx="2952750" cy="2214563"/>
          </a:xfrm>
          <a:noFill/>
        </p:spPr>
      </p:pic>
      <p:sp>
        <p:nvSpPr>
          <p:cNvPr id="6159" name="Text Box 37"/>
          <p:cNvSpPr txBox="1">
            <a:spLocks noChangeArrowheads="1"/>
          </p:cNvSpPr>
          <p:nvPr/>
        </p:nvSpPr>
        <p:spPr bwMode="auto">
          <a:xfrm rot="10800000" flipV="1">
            <a:off x="4000496" y="3571876"/>
            <a:ext cx="1309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Кладония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399567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                 Накипные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Таллом накипных лишайников — это корочка («накипь»), нижняя поверхность плотно срастается с субстратом и не отделяется без значительных повреждений. Это позволяет им жить на крутых склонах гор, деревьях и даже на бетонных стенах. Иногда накипный лишайник развивается внутри субстрата и снаружи совершенно не заметен.</a:t>
            </a:r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66251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642918"/>
            <a:ext cx="38481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rcRect l="3780" t="17640" r="1721" b="6761"/>
          <a:stretch>
            <a:fillRect/>
          </a:stretch>
        </p:blipFill>
        <p:spPr bwMode="auto">
          <a:xfrm>
            <a:off x="428596" y="3929066"/>
            <a:ext cx="34563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619250" y="260350"/>
            <a:ext cx="61911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400" dirty="0" err="1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Листоватые</a:t>
            </a:r>
            <a:r>
              <a:rPr lang="ru-RU" sz="44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4400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лишайники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11188" y="1052513"/>
            <a:ext cx="7712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имеют вид листовидной пластинки, горизонтально распростертой на субстрате.</a:t>
            </a:r>
          </a:p>
        </p:txBody>
      </p:sp>
      <p:pic>
        <p:nvPicPr>
          <p:cNvPr id="27654" name="Picture 6" descr="File0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335213"/>
            <a:ext cx="4321175" cy="2911475"/>
          </a:xfrm>
          <a:noFill/>
          <a:ln/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1331913" y="5445125"/>
            <a:ext cx="172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/>
              <a:t>Лобария</a:t>
            </a:r>
            <a:endParaRPr lang="ru-RU" sz="2800" b="1"/>
          </a:p>
        </p:txBody>
      </p:sp>
      <p:pic>
        <p:nvPicPr>
          <p:cNvPr id="27657" name="Picture 9" descr="Collema_polycarp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3305175"/>
            <a:ext cx="4197350" cy="3114675"/>
          </a:xfrm>
          <a:noFill/>
          <a:ln/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5795963" y="2781300"/>
            <a:ext cx="1206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/>
              <a:t>Колемма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124075" y="188913"/>
            <a:ext cx="58336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40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Кустистые</a:t>
            </a:r>
            <a:r>
              <a:rPr lang="ru-RU" sz="4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440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лишайники</a:t>
            </a:r>
            <a:endParaRPr lang="ru-RU" sz="4400" dirty="0">
              <a:gradFill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79388" y="836613"/>
            <a:ext cx="9145587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400">
                <a:solidFill>
                  <a:schemeClr val="tx2"/>
                </a:solidFill>
              </a:rPr>
              <a:t>имеют вид прямостоячих или повисающих кустиков,</a:t>
            </a:r>
          </a:p>
          <a:p>
            <a:pPr algn="just">
              <a:spcBef>
                <a:spcPct val="50000"/>
              </a:spcBef>
            </a:pPr>
            <a:r>
              <a:rPr lang="ru-RU" sz="2400">
                <a:solidFill>
                  <a:schemeClr val="tx2"/>
                </a:solidFill>
              </a:rPr>
              <a:t> реже неразветвленных прямостоячих выростов.</a:t>
            </a:r>
          </a:p>
        </p:txBody>
      </p:sp>
      <p:pic>
        <p:nvPicPr>
          <p:cNvPr id="28685" name="Picture 13" descr="Usnea wasmuthi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133600"/>
            <a:ext cx="2998787" cy="4498975"/>
          </a:xfrm>
          <a:noFill/>
          <a:ln/>
        </p:spPr>
      </p:pic>
      <p:pic>
        <p:nvPicPr>
          <p:cNvPr id="28699" name="Picture 27" descr="Cladonia botryt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2133600"/>
            <a:ext cx="3968750" cy="2976563"/>
          </a:xfrm>
          <a:noFill/>
          <a:ln/>
        </p:spPr>
      </p:pic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5797550" y="5229225"/>
            <a:ext cx="1309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/>
              <a:t>Кладония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3422650" y="6154738"/>
            <a:ext cx="857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/>
              <a:t>Уснея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5301208"/>
            <a:ext cx="6462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Кустистые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0648"/>
            <a:ext cx="3672408" cy="488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7126"/>
          <a:stretch>
            <a:fillRect/>
          </a:stretch>
        </p:blipFill>
        <p:spPr bwMode="auto">
          <a:xfrm>
            <a:off x="539552" y="260648"/>
            <a:ext cx="42384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284984"/>
            <a:ext cx="2808312" cy="18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4EF"/>
              </a:clrFrom>
              <a:clrTo>
                <a:srgbClr val="F7F4E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3600" t="32358" r="32801"/>
          <a:stretch>
            <a:fillRect/>
          </a:stretch>
        </p:blipFill>
        <p:spPr bwMode="auto">
          <a:xfrm>
            <a:off x="467544" y="3356992"/>
            <a:ext cx="1296144" cy="298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Значение лишайников </a:t>
            </a:r>
          </a:p>
        </p:txBody>
      </p:sp>
      <p:graphicFrame>
        <p:nvGraphicFramePr>
          <p:cNvPr id="8195" name="Organization Chart 3"/>
          <p:cNvGraphicFramePr>
            <a:graphicFrameLocks/>
          </p:cNvGraphicFramePr>
          <p:nvPr>
            <p:ph idx="1"/>
          </p:nvPr>
        </p:nvGraphicFramePr>
        <p:xfrm>
          <a:off x="314325" y="1530350"/>
          <a:ext cx="8461375" cy="4913313"/>
        </p:xfrm>
        <a:graphic>
          <a:graphicData uri="http://schemas.openxmlformats.org/drawingml/2006/compatibility">
            <com:legacyDrawing xmlns:com="http://schemas.openxmlformats.org/drawingml/2006/compatibility" spid="_x0000_s2050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subSp spid="_x0000_s2059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subSp spid="_x0000_s2059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subSp spid="_x0000_s2060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subSp spid="_x0000_s2060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subSp spid="_x0000_s2061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subSp spid="_x0000_s2061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subSp spid="_x0000_s206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subSp spid="_x0000_s2062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subSp spid="_x0000_s2063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subSp spid="_x0000_s2063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subSp spid="_x0000_s2064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subSp spid="_x0000_s2064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subSp spid="_x0000_s2065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195">
                                            <p:subSp spid="_x0000_s2065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subSp spid="_x0000_s2066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195">
                                            <p:subSp spid="_x0000_s2066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8195" grpId="0" bld="depthByNod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Красители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и ароматизаторы</a:t>
            </a:r>
          </a:p>
        </p:txBody>
      </p:sp>
      <p:pic>
        <p:nvPicPr>
          <p:cNvPr id="25603" name="Picture 3" descr="Parmelia sulcat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493838"/>
            <a:ext cx="4248150" cy="42481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5604" name="Picture 4" descr="Эверния сливовая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50" y="2286000"/>
            <a:ext cx="4248150" cy="42481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ru-RU" sz="4000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Пищевые</a:t>
            </a:r>
            <a: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4000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добавки</a:t>
            </a:r>
            <a: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4000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для</a:t>
            </a:r>
            <a: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4000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человека</a:t>
            </a:r>
          </a:p>
        </p:txBody>
      </p:sp>
      <p:pic>
        <p:nvPicPr>
          <p:cNvPr id="23555" name="Picture 3" descr="Центария исландская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1203" y="1600200"/>
            <a:ext cx="7061593" cy="4525963"/>
          </a:xfrm>
          <a:noFill/>
          <a:ln w="38100" cap="flat" algn="ctr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981200" y="609600"/>
            <a:ext cx="52578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Лишайники</a:t>
            </a:r>
          </a:p>
        </p:txBody>
      </p:sp>
      <p:pic>
        <p:nvPicPr>
          <p:cNvPr id="4102" name="Picture 6" descr="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67000"/>
            <a:ext cx="2667000" cy="3657600"/>
          </a:xfrm>
          <a:prstGeom prst="rect">
            <a:avLst/>
          </a:prstGeom>
          <a:noFill/>
        </p:spPr>
      </p:pic>
      <p:pic>
        <p:nvPicPr>
          <p:cNvPr id="4103" name="Picture 7" descr="fllichen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667000"/>
            <a:ext cx="2857500" cy="3657600"/>
          </a:xfrm>
          <a:prstGeom prst="rect">
            <a:avLst/>
          </a:prstGeom>
          <a:noFill/>
        </p:spPr>
      </p:pic>
      <p:pic>
        <p:nvPicPr>
          <p:cNvPr id="4104" name="Picture 8" descr="1247075704146393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667000"/>
            <a:ext cx="2686050" cy="3657600"/>
          </a:xfrm>
          <a:prstGeom prst="rect">
            <a:avLst/>
          </a:prstGeom>
          <a:noFill/>
        </p:spPr>
      </p:pic>
      <p:pic>
        <p:nvPicPr>
          <p:cNvPr id="8" name="Picture 7" descr="fllichen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667000"/>
            <a:ext cx="2857500" cy="3657600"/>
          </a:xfrm>
          <a:prstGeom prst="rect">
            <a:avLst/>
          </a:prstGeom>
          <a:noFill/>
        </p:spPr>
      </p:pic>
      <p:pic>
        <p:nvPicPr>
          <p:cNvPr id="9" name="Picture 7" descr="fllichen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667000"/>
            <a:ext cx="2857500" cy="3657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Северный домашний олень"/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Wingdings 2" pitchFamily="18" charset="2"/>
              </a:rPr>
              <a:t>Корм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Wingdings 2" pitchFamily="18" charset="2"/>
              </a:rPr>
              <a:t> </a:t>
            </a:r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Wingdings 2" pitchFamily="18" charset="2"/>
              </a:rPr>
              <a:t>для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Wingdings 2" pitchFamily="18" charset="2"/>
              </a:rPr>
              <a:t> </a:t>
            </a:r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Wingdings 2" pitchFamily="18" charset="2"/>
              </a:rPr>
              <a:t>животных</a:t>
            </a:r>
          </a:p>
        </p:txBody>
      </p:sp>
      <p:pic>
        <p:nvPicPr>
          <p:cNvPr id="21508" name="Picture 4" descr="Кладония олень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3124200" cy="25003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9" name="Picture 5" descr="Кладония лесна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357298"/>
            <a:ext cx="3071834" cy="24288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0" name="Picture 6" descr="Кладония альпийска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428868"/>
            <a:ext cx="3124200" cy="4165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6324600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Лишайники, как биоиндикаторы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81000" y="2133600"/>
            <a:ext cx="4572000" cy="3276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400" b="1">
                <a:latin typeface="Times New Roman" pitchFamily="18" charset="0"/>
              </a:rPr>
              <a:t>Лишайники – это </a:t>
            </a:r>
            <a:br>
              <a:rPr lang="ru-RU" sz="2400" b="1">
                <a:latin typeface="Times New Roman" pitchFamily="18" charset="0"/>
              </a:rPr>
            </a:br>
            <a:r>
              <a:rPr lang="ru-RU" sz="2400" b="1">
                <a:latin typeface="Times New Roman" pitchFamily="18" charset="0"/>
              </a:rPr>
              <a:t>организмы-биоиндикаторы.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400" b="1">
                <a:latin typeface="Times New Roman" pitchFamily="18" charset="0"/>
              </a:rPr>
              <a:t>Они растут только в экологически чистых местах, поэтому их не встретишь в больших городах и промышленных зонах.</a:t>
            </a:r>
          </a:p>
        </p:txBody>
      </p:sp>
      <p:pic>
        <p:nvPicPr>
          <p:cNvPr id="18438" name="Picture 6" descr="1247075704146393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752600"/>
            <a:ext cx="3009900" cy="45243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1187450" y="333375"/>
            <a:ext cx="63055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Они занесены в Красную книгу!</a:t>
            </a:r>
          </a:p>
        </p:txBody>
      </p:sp>
      <p:pic>
        <p:nvPicPr>
          <p:cNvPr id="33797" name="Picture 5" descr="11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628775"/>
            <a:ext cx="2941637" cy="2879725"/>
          </a:xfrm>
          <a:noFill/>
          <a:ln/>
        </p:spPr>
      </p:pic>
      <p:pic>
        <p:nvPicPr>
          <p:cNvPr id="33799" name="Picture 7" descr="1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500438"/>
            <a:ext cx="2843212" cy="2881312"/>
          </a:xfrm>
          <a:prstGeom prst="rect">
            <a:avLst/>
          </a:prstGeom>
          <a:noFill/>
        </p:spPr>
      </p:pic>
      <p:pic>
        <p:nvPicPr>
          <p:cNvPr id="33802" name="Picture 10" descr="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052513"/>
            <a:ext cx="2568575" cy="2568575"/>
          </a:xfrm>
          <a:prstGeom prst="rect">
            <a:avLst/>
          </a:prstGeom>
          <a:noFill/>
        </p:spPr>
      </p:pic>
      <p:pic>
        <p:nvPicPr>
          <p:cNvPr id="33805" name="Picture 13" descr="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3860800"/>
            <a:ext cx="2806700" cy="2773363"/>
          </a:xfrm>
          <a:prstGeom prst="rect">
            <a:avLst/>
          </a:prstGeom>
          <a:noFill/>
        </p:spPr>
      </p:pic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0" y="4149725"/>
            <a:ext cx="3348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>
                <a:solidFill>
                  <a:srgbClr val="000000"/>
                </a:solidFill>
              </a:rPr>
              <a:t>Кладония грациозновидная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3563938" y="6237288"/>
            <a:ext cx="2117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00"/>
                </a:solidFill>
              </a:rPr>
              <a:t>Лобария</a:t>
            </a:r>
            <a:r>
              <a:rPr lang="ru-RU" sz="1800"/>
              <a:t> </a:t>
            </a:r>
            <a:r>
              <a:rPr lang="ru-RU" sz="1800">
                <a:solidFill>
                  <a:srgbClr val="000000"/>
                </a:solidFill>
              </a:rPr>
              <a:t>легочная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3851275" y="3213100"/>
            <a:ext cx="2439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00"/>
                </a:solidFill>
              </a:rPr>
              <a:t>Асахинея</a:t>
            </a:r>
            <a:r>
              <a:rPr lang="ru-RU" sz="1800"/>
              <a:t> </a:t>
            </a:r>
            <a:r>
              <a:rPr lang="ru-RU" sz="1800">
                <a:solidFill>
                  <a:srgbClr val="000000"/>
                </a:solidFill>
              </a:rPr>
              <a:t>Шоландера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6588125" y="5949950"/>
            <a:ext cx="2227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00"/>
                </a:solidFill>
              </a:rPr>
              <a:t>Лептогиум</a:t>
            </a:r>
            <a:r>
              <a:rPr lang="ru-RU" sz="1800"/>
              <a:t> </a:t>
            </a:r>
            <a:r>
              <a:rPr lang="ru-RU" sz="1800">
                <a:solidFill>
                  <a:srgbClr val="000000"/>
                </a:solidFill>
              </a:rPr>
              <a:t>Бурнета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1538" y="2143117"/>
          <a:ext cx="7500990" cy="4167288"/>
        </p:xfrm>
        <a:graphic>
          <a:graphicData uri="http://schemas.openxmlformats.org/drawingml/2006/table">
            <a:tbl>
              <a:tblPr/>
              <a:tblGrid>
                <a:gridCol w="2014155"/>
                <a:gridCol w="2847598"/>
                <a:gridCol w="2639237"/>
              </a:tblGrid>
              <a:tr h="8173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B05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Тип лишайников</a:t>
                      </a: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B05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Особенности строения</a:t>
                      </a: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B05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Примеры</a:t>
                      </a: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6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Накипные</a:t>
                      </a:r>
                      <a:endParaRPr lang="ru-RU" sz="2400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Леканора, 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лицедея</a:t>
                      </a:r>
                      <a:endParaRPr lang="ru-RU" sz="2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5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Листовые</a:t>
                      </a:r>
                      <a:endParaRPr lang="ru-RU" sz="2400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2400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Пармелия, ксантория</a:t>
                      </a: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Кустистые</a:t>
                      </a:r>
                      <a:endParaRPr lang="ru-RU" sz="2400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Кладония, ягель, уснея</a:t>
                      </a:r>
                    </a:p>
                  </a:txBody>
                  <a:tcPr marL="66818" marR="668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785786" y="500042"/>
            <a:ext cx="78581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1.Самостоятельная работа учащихся</a:t>
            </a:r>
            <a:endParaRPr lang="ru-RU" sz="3200" u="sng" dirty="0" smtClean="0">
              <a:solidFill>
                <a:schemeClr val="tx2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-Используя текст учебника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,заполните таблицу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«Строение лишайников с различным типом  слоевища»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Ле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Хвойный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лес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78500" y="1811338"/>
            <a:ext cx="3238500" cy="4678362"/>
            <a:chOff x="3640" y="1141"/>
            <a:chExt cx="2040" cy="2947"/>
          </a:xfrm>
        </p:grpSpPr>
        <p:pic>
          <p:nvPicPr>
            <p:cNvPr id="12293" name="Picture 5" descr="Бриория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9" y="1141"/>
              <a:ext cx="871" cy="2947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12294" name="AutoShape 6"/>
            <p:cNvSpPr>
              <a:spLocks noChangeArrowheads="1"/>
            </p:cNvSpPr>
            <p:nvPr/>
          </p:nvSpPr>
          <p:spPr bwMode="auto">
            <a:xfrm>
              <a:off x="3640" y="1143"/>
              <a:ext cx="1111" cy="29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/>
                <a:t>Бриория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634038" y="3924300"/>
            <a:ext cx="1871662" cy="2790825"/>
            <a:chOff x="3502" y="2472"/>
            <a:chExt cx="1179" cy="1758"/>
          </a:xfrm>
        </p:grpSpPr>
        <p:pic>
          <p:nvPicPr>
            <p:cNvPr id="12296" name="Picture 8" descr="Гипогимния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2" y="2870"/>
              <a:ext cx="1179" cy="136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12297" name="AutoShape 9"/>
            <p:cNvSpPr>
              <a:spLocks noChangeArrowheads="1"/>
            </p:cNvSpPr>
            <p:nvPr/>
          </p:nvSpPr>
          <p:spPr bwMode="auto">
            <a:xfrm>
              <a:off x="3536" y="2472"/>
              <a:ext cx="1111" cy="33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Гипогимния</a:t>
              </a:r>
              <a:endParaRPr lang="ru-RU" sz="2400" dirty="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635375" y="3092450"/>
            <a:ext cx="1871663" cy="2703513"/>
            <a:chOff x="2293" y="1948"/>
            <a:chExt cx="1179" cy="1703"/>
          </a:xfrm>
        </p:grpSpPr>
        <p:pic>
          <p:nvPicPr>
            <p:cNvPr id="12299" name="Picture 11" descr="Золотянка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3" y="1948"/>
              <a:ext cx="1179" cy="1360"/>
            </a:xfrm>
            <a:prstGeom prst="rect">
              <a:avLst/>
            </a:prstGeom>
            <a:noFill/>
            <a:ln w="38100" algn="ctr">
              <a:solidFill>
                <a:srgbClr val="FF9933"/>
              </a:solidFill>
              <a:miter lim="800000"/>
              <a:headEnd/>
              <a:tailEnd/>
            </a:ln>
            <a:effectLst/>
          </p:spPr>
        </p:pic>
        <p:sp>
          <p:nvSpPr>
            <p:cNvPr id="12300" name="AutoShape 12"/>
            <p:cNvSpPr>
              <a:spLocks noChangeArrowheads="1"/>
            </p:cNvSpPr>
            <p:nvPr/>
          </p:nvSpPr>
          <p:spPr bwMode="auto">
            <a:xfrm>
              <a:off x="2327" y="3356"/>
              <a:ext cx="1111" cy="29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Золотянка</a:t>
              </a:r>
              <a:endParaRPr lang="ru-RU" sz="2400" dirty="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636713" y="1628775"/>
            <a:ext cx="1871662" cy="2700338"/>
            <a:chOff x="1034" y="1026"/>
            <a:chExt cx="1179" cy="1701"/>
          </a:xfrm>
        </p:grpSpPr>
        <p:pic>
          <p:nvPicPr>
            <p:cNvPr id="12302" name="Picture 14" descr="эверния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34" y="1026"/>
              <a:ext cx="1179" cy="136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12303" name="AutoShape 15"/>
            <p:cNvSpPr>
              <a:spLocks noChangeArrowheads="1"/>
            </p:cNvSpPr>
            <p:nvPr/>
          </p:nvSpPr>
          <p:spPr bwMode="auto">
            <a:xfrm>
              <a:off x="1068" y="2432"/>
              <a:ext cx="1111" cy="29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Эверния</a:t>
              </a:r>
              <a:endParaRPr lang="ru-RU" sz="2400" dirty="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27000" y="1811338"/>
            <a:ext cx="3230563" cy="4678362"/>
            <a:chOff x="80" y="1141"/>
            <a:chExt cx="2035" cy="2947"/>
          </a:xfrm>
        </p:grpSpPr>
        <p:pic>
          <p:nvPicPr>
            <p:cNvPr id="12305" name="Picture 17" descr="Уснея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0" y="1141"/>
              <a:ext cx="871" cy="2947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12306" name="AutoShape 18"/>
            <p:cNvSpPr>
              <a:spLocks noChangeArrowheads="1"/>
            </p:cNvSpPr>
            <p:nvPr/>
          </p:nvSpPr>
          <p:spPr bwMode="auto">
            <a:xfrm>
              <a:off x="1004" y="3753"/>
              <a:ext cx="1111" cy="29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Уснея</a:t>
              </a:r>
              <a:endParaRPr lang="ru-RU" sz="2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Трасс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45719" cy="335756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5710" y="785814"/>
            <a:ext cx="1763713" cy="5607049"/>
            <a:chOff x="4720" y="263"/>
            <a:chExt cx="1111" cy="3532"/>
          </a:xfrm>
        </p:grpSpPr>
        <p:pic>
          <p:nvPicPr>
            <p:cNvPr id="14341" name="Picture 5" descr="Бриория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5" y="848"/>
              <a:ext cx="871" cy="2947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14342" name="AutoShape 6"/>
            <p:cNvSpPr>
              <a:spLocks noChangeArrowheads="1"/>
            </p:cNvSpPr>
            <p:nvPr/>
          </p:nvSpPr>
          <p:spPr bwMode="auto">
            <a:xfrm>
              <a:off x="4720" y="263"/>
              <a:ext cx="1111" cy="40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Бриория</a:t>
              </a:r>
              <a:endParaRPr lang="ru-RU" sz="2400" dirty="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357422" y="3714752"/>
            <a:ext cx="1871662" cy="2790825"/>
            <a:chOff x="3502" y="2472"/>
            <a:chExt cx="1179" cy="1758"/>
          </a:xfrm>
        </p:grpSpPr>
        <p:pic>
          <p:nvPicPr>
            <p:cNvPr id="14344" name="Picture 8" descr="Гипогимния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2" y="2870"/>
              <a:ext cx="1179" cy="136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14345" name="AutoShape 9"/>
            <p:cNvSpPr>
              <a:spLocks noChangeArrowheads="1"/>
            </p:cNvSpPr>
            <p:nvPr/>
          </p:nvSpPr>
          <p:spPr bwMode="auto">
            <a:xfrm>
              <a:off x="3536" y="2472"/>
              <a:ext cx="1111" cy="33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Гипогимния</a:t>
              </a:r>
              <a:endParaRPr lang="ru-RU" sz="2400" dirty="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072330" y="500040"/>
            <a:ext cx="1871663" cy="3000376"/>
            <a:chOff x="2293" y="2128"/>
            <a:chExt cx="1179" cy="1890"/>
          </a:xfrm>
        </p:grpSpPr>
        <p:pic>
          <p:nvPicPr>
            <p:cNvPr id="14347" name="Picture 11" descr="Золотянка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3" y="2128"/>
              <a:ext cx="1179" cy="1360"/>
            </a:xfrm>
            <a:prstGeom prst="rect">
              <a:avLst/>
            </a:prstGeom>
            <a:noFill/>
            <a:ln w="38100" algn="ctr">
              <a:solidFill>
                <a:srgbClr val="FF9933"/>
              </a:solidFill>
              <a:miter lim="800000"/>
              <a:headEnd/>
              <a:tailEnd/>
            </a:ln>
            <a:effectLst/>
          </p:spPr>
        </p:pic>
        <p:sp>
          <p:nvSpPr>
            <p:cNvPr id="14348" name="AutoShape 12"/>
            <p:cNvSpPr>
              <a:spLocks noChangeArrowheads="1"/>
            </p:cNvSpPr>
            <p:nvPr/>
          </p:nvSpPr>
          <p:spPr bwMode="auto">
            <a:xfrm>
              <a:off x="2327" y="3613"/>
              <a:ext cx="1111" cy="40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Золотянка</a:t>
              </a:r>
              <a:endParaRPr lang="ru-RU" sz="2400" dirty="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500298" y="714353"/>
            <a:ext cx="1871662" cy="2754313"/>
            <a:chOff x="1034" y="1296"/>
            <a:chExt cx="1179" cy="1735"/>
          </a:xfrm>
        </p:grpSpPr>
        <p:pic>
          <p:nvPicPr>
            <p:cNvPr id="14350" name="Picture 14" descr="эверния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34" y="1296"/>
              <a:ext cx="1179" cy="136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14351" name="AutoShape 15"/>
            <p:cNvSpPr>
              <a:spLocks noChangeArrowheads="1"/>
            </p:cNvSpPr>
            <p:nvPr/>
          </p:nvSpPr>
          <p:spPr bwMode="auto">
            <a:xfrm>
              <a:off x="1079" y="2736"/>
              <a:ext cx="1111" cy="29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Эверния</a:t>
              </a:r>
              <a:endParaRPr lang="ru-RU" sz="2400" dirty="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000628" y="1142984"/>
            <a:ext cx="3286463" cy="5214937"/>
            <a:chOff x="-1406" y="759"/>
            <a:chExt cx="8736" cy="3285"/>
          </a:xfrm>
        </p:grpSpPr>
        <p:pic>
          <p:nvPicPr>
            <p:cNvPr id="14353" name="Picture 17" descr="Уснея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1406" y="759"/>
              <a:ext cx="4178" cy="3285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14354" name="AutoShape 18"/>
            <p:cNvSpPr>
              <a:spLocks noChangeArrowheads="1"/>
            </p:cNvSpPr>
            <p:nvPr/>
          </p:nvSpPr>
          <p:spPr bwMode="auto">
            <a:xfrm rot="16200000">
              <a:off x="5418" y="1503"/>
              <a:ext cx="405" cy="3418"/>
            </a:xfrm>
            <a:prstGeom prst="roundRect">
              <a:avLst>
                <a:gd name="adj" fmla="val 14242"/>
              </a:avLst>
            </a:prstGeom>
            <a:solidFill>
              <a:srgbClr val="92D05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spcBef>
                  <a:spcPct val="50000"/>
                </a:spcBef>
              </a:pPr>
              <a:r>
                <a:rPr lang="ru-RU" sz="2400" dirty="0" err="1"/>
                <a:t>Уснея</a:t>
              </a:r>
              <a:endParaRPr lang="ru-RU" sz="2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91440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4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Определите, к какой группе относятся предложенные лишайники:</a:t>
            </a:r>
          </a:p>
        </p:txBody>
      </p:sp>
      <p:pic>
        <p:nvPicPr>
          <p:cNvPr id="11271" name="Picture 7" descr="Cladonia coccifera_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764088" y="765175"/>
            <a:ext cx="2087562" cy="2232025"/>
          </a:xfrm>
          <a:noFill/>
          <a:ln/>
        </p:spPr>
      </p:pic>
      <p:pic>
        <p:nvPicPr>
          <p:cNvPr id="11273" name="Picture 9" descr="Physcia dubia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92150"/>
            <a:ext cx="2947987" cy="2427288"/>
          </a:xfrm>
          <a:prstGeom prst="rect">
            <a:avLst/>
          </a:prstGeom>
          <a:noFill/>
        </p:spPr>
      </p:pic>
      <p:pic>
        <p:nvPicPr>
          <p:cNvPr id="11282" name="Picture 18" descr="Graphis scrip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644900"/>
            <a:ext cx="3184525" cy="2865438"/>
          </a:xfrm>
          <a:prstGeom prst="rect">
            <a:avLst/>
          </a:prstGeom>
          <a:noFill/>
        </p:spPr>
      </p:pic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323850" y="6381750"/>
            <a:ext cx="3671888" cy="2159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800"/>
              <a:t>Графис письменная</a:t>
            </a:r>
          </a:p>
        </p:txBody>
      </p:sp>
      <p:pic>
        <p:nvPicPr>
          <p:cNvPr id="11289" name="Picture 25" descr="Porpidia flavicun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4076700"/>
            <a:ext cx="2987675" cy="2427288"/>
          </a:xfrm>
          <a:prstGeom prst="rect">
            <a:avLst/>
          </a:prstGeom>
          <a:noFill/>
        </p:spPr>
      </p:pic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4695825" y="6584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5003800" y="2997200"/>
            <a:ext cx="1774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/>
              <a:t>Кладония</a:t>
            </a:r>
          </a:p>
          <a:p>
            <a:r>
              <a:rPr lang="ru-RU" sz="1800"/>
              <a:t> шариконосная</a:t>
            </a: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1073150" y="3044825"/>
            <a:ext cx="96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/>
              <a:t>Фисция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6227763" y="6491288"/>
            <a:ext cx="1222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/>
              <a:t>Порпидия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2857488" y="928670"/>
            <a:ext cx="2000264" cy="474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8"/>
              </a:avLst>
            </a:prstTxWarp>
          </a:bodyPr>
          <a:lstStyle/>
          <a:p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Вывод.</a:t>
            </a:r>
            <a:endParaRPr lang="ru-RU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1557338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ru-RU" sz="2800" dirty="0" smtClean="0"/>
              <a:t>     Лишайники </a:t>
            </a:r>
            <a:r>
              <a:rPr lang="ru-RU" sz="2800" dirty="0"/>
              <a:t>– представители царства </a:t>
            </a:r>
            <a:r>
              <a:rPr lang="ru-RU" sz="2800" dirty="0" smtClean="0"/>
              <a:t>растений.</a:t>
            </a:r>
          </a:p>
          <a:p>
            <a:pPr marL="457200" indent="-457200"/>
            <a:r>
              <a:rPr lang="ru-RU" sz="2800" dirty="0" smtClean="0"/>
              <a:t>     Лишайники </a:t>
            </a:r>
            <a:r>
              <a:rPr lang="ru-RU" sz="2800" dirty="0"/>
              <a:t>– это </a:t>
            </a:r>
            <a:r>
              <a:rPr lang="ru-RU" sz="2800" dirty="0" smtClean="0"/>
              <a:t>симбиотические организмы,    состоящий </a:t>
            </a:r>
            <a:r>
              <a:rPr lang="ru-RU" sz="2800" dirty="0"/>
              <a:t>из гриба и </a:t>
            </a:r>
            <a:r>
              <a:rPr lang="ru-RU" sz="2800" dirty="0" smtClean="0"/>
              <a:t>водоросли.</a:t>
            </a:r>
            <a:endParaRPr lang="ru-RU" sz="2800" dirty="0"/>
          </a:p>
          <a:p>
            <a:pPr marL="457200" indent="-457200" algn="l"/>
            <a:r>
              <a:rPr lang="ru-RU" sz="2800" dirty="0" smtClean="0"/>
              <a:t>     Водоросли </a:t>
            </a:r>
            <a:r>
              <a:rPr lang="ru-RU" sz="2800" dirty="0"/>
              <a:t>синтезируют органическое вещество, грибы всасывают воду и минеральные вещества</a:t>
            </a:r>
            <a:r>
              <a:rPr lang="ru-RU" sz="2800" dirty="0" smtClean="0"/>
              <a:t>.</a:t>
            </a:r>
            <a:endParaRPr lang="ru-RU" sz="2800" dirty="0"/>
          </a:p>
          <a:p>
            <a:pPr marL="457200" indent="-457200" algn="l"/>
            <a:r>
              <a:rPr lang="ru-RU" sz="2800" dirty="0" smtClean="0"/>
              <a:t>     Лишайники встречаются там, где не могут жить другие растения.</a:t>
            </a:r>
            <a:endParaRPr lang="ru-RU" sz="2800" dirty="0"/>
          </a:p>
          <a:p>
            <a:pPr marL="457200" indent="-457200"/>
            <a:r>
              <a:rPr lang="ru-RU" sz="2800" dirty="0" smtClean="0"/>
              <a:t>     Лишайники можно встретить в лесу, горах, на лугах.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762079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Цели урока:</a:t>
            </a:r>
            <a:endParaRPr lang="ru-RU" dirty="0">
              <a:gradFill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Образовательные: Познакомить учащихся с особенностями строения и жизнедеятельности лишайников как симбиоза гриба и водоросли.</a:t>
            </a:r>
          </a:p>
          <a:p>
            <a:r>
              <a:rPr lang="ru-RU" dirty="0" smtClean="0"/>
              <a:t>Воспитательные: Воспитывать бережное отношение к природе.</a:t>
            </a:r>
          </a:p>
          <a:p>
            <a:r>
              <a:rPr lang="ru-RU" dirty="0" smtClean="0"/>
              <a:t>Развивающие: Развивать познавательный интерес к предмету. </a:t>
            </a:r>
          </a:p>
          <a:p>
            <a:r>
              <a:rPr lang="ru-RU" dirty="0" smtClean="0"/>
              <a:t>Вырабатывать навыки самостоятельной работы с учебником, расширять кругозор.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5"/>
          <p:cNvSpPr>
            <a:spLocks noGrp="1"/>
          </p:cNvSpPr>
          <p:nvPr>
            <p:ph type="title"/>
          </p:nvPr>
        </p:nvSpPr>
        <p:spPr>
          <a:xfrm>
            <a:off x="179388" y="44450"/>
            <a:ext cx="8785225" cy="1797050"/>
          </a:xfrm>
        </p:spPr>
        <p:txBody>
          <a:bodyPr/>
          <a:lstStyle/>
          <a:p>
            <a:pPr algn="ctr"/>
            <a:r>
              <a:rPr lang="en-GB" b="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b="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К.А.</a:t>
            </a:r>
            <a:r>
              <a:rPr lang="en-GB" b="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Т</a:t>
            </a:r>
            <a:r>
              <a:rPr lang="ru-RU" b="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и</a:t>
            </a:r>
            <a:r>
              <a:rPr lang="en-GB" b="0" dirty="0" err="1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мирязев</a:t>
            </a:r>
            <a:r>
              <a:rPr lang="en-GB" b="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b="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назвал лишайник-</a:t>
            </a:r>
            <a:r>
              <a:rPr lang="en-GB" b="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СФИНКСОМ</a:t>
            </a:r>
            <a:r>
              <a:rPr lang="ru-RU" b="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, Почему?</a:t>
            </a:r>
          </a:p>
        </p:txBody>
      </p:sp>
      <p:pic>
        <p:nvPicPr>
          <p:cNvPr id="20483" name="Рисунок 3" descr="sphin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06175">
            <a:off x="495300" y="3108325"/>
            <a:ext cx="3824288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7" descr="0005447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78943">
            <a:off x="5468938" y="3443288"/>
            <a:ext cx="3273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8" descr="questi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2060575"/>
            <a:ext cx="1944687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Кто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такие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dirty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лишайники?</a:t>
            </a:r>
          </a:p>
        </p:txBody>
      </p:sp>
      <p:pic>
        <p:nvPicPr>
          <p:cNvPr id="8195" name="Picture 3" descr="лишайники на ко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850" y="1600200"/>
            <a:ext cx="3205163" cy="2636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6" name="Picture 4" descr="Яге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8150" y="2767013"/>
            <a:ext cx="3187700" cy="26463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7" name="Picture 5" descr="лишайники на камня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1988" y="3941763"/>
            <a:ext cx="3205162" cy="2636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3671888" y="1633538"/>
            <a:ext cx="4895850" cy="939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Лишайники произрастают на всех континентах.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620713" y="5543550"/>
            <a:ext cx="4895850" cy="9398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Их можно найти на любой поверхности.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8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1403350" y="260350"/>
            <a:ext cx="5943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Места обитания лишайников.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79388" y="1484313"/>
            <a:ext cx="8705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sz="2400"/>
              <a:t>Лишайники встречаются в лесу, горах, парках, скверах, на лугах, болотах, то есть практически повсеместно.</a:t>
            </a:r>
          </a:p>
        </p:txBody>
      </p:sp>
      <p:pic>
        <p:nvPicPr>
          <p:cNvPr id="32774" name="Picture 6" descr="оляна  Кладони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781300"/>
            <a:ext cx="4194175" cy="2768600"/>
          </a:xfrm>
          <a:noFill/>
          <a:ln/>
        </p:spPr>
      </p:pic>
      <p:pic>
        <p:nvPicPr>
          <p:cNvPr id="32782" name="Picture 14" descr="Лишайниковая Дерновин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714612" y="4684713"/>
            <a:ext cx="3489325" cy="2173287"/>
          </a:xfrm>
          <a:noFill/>
          <a:ln/>
        </p:spPr>
      </p:pic>
      <p:pic>
        <p:nvPicPr>
          <p:cNvPr id="32785" name="Picture 17" descr="Царство кладоний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67400" y="2636838"/>
            <a:ext cx="3276600" cy="2247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373216"/>
            <a:ext cx="8604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Русское название лишайники получили за визуальное сходство с проявлениями некоторых кожных заболеваний, получивших общее название «лишаи». Латинское название происходит от греческого и переводится как бородавка, что связано с характерной формой плодовых тел некоторых представителей.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60648"/>
            <a:ext cx="3528392" cy="505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980728"/>
            <a:ext cx="28803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670" y="285728"/>
            <a:ext cx="4775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Внешнее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ru-RU" sz="3600" dirty="0" smtClean="0">
                <a:gradFill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строение</a:t>
            </a:r>
            <a:endParaRPr lang="ru-RU" sz="3600" dirty="0">
              <a:gradFill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142984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Лишайники окрашены в широком диапазоне цветов от белого до ярко-жёлтого, коричневого, сиреневого, оранжевого, розового, зелёного, синего, серого, чёрного.</a:t>
            </a:r>
          </a:p>
          <a:p>
            <a:r>
              <a:rPr lang="ru-RU" dirty="0" smtClean="0"/>
              <a:t>По внешнему виду различают лишайники: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b="6556"/>
          <a:stretch>
            <a:fillRect/>
          </a:stretch>
        </p:blipFill>
        <p:spPr bwMode="auto">
          <a:xfrm>
            <a:off x="1187624" y="2428868"/>
            <a:ext cx="6402288" cy="3902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030204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33600"/>
            <a:ext cx="381000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152400" y="0"/>
            <a:ext cx="5105400" cy="13716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Строение лишайников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029200" y="1295400"/>
            <a:ext cx="3886200" cy="525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b="1">
                <a:latin typeface="Times New Roman" pitchFamily="18" charset="0"/>
              </a:rPr>
              <a:t>Большинство лишайников состоят из образованной гифами плотной коры, в которой имеются необходимые для дыхания поры. Кора позволяет всасывать влагу из воздуха и защищает лишайник от переохлаждения или перегрева. Под корой гифы более рыхлые, между ними располагаются клетки водоросли (сине-зелёные, жёлто-зелёные или зелёные). Обычно каждому виду лишайника соответствует свой вид водоpосли.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b="1">
                <a:latin typeface="Times New Roman" pitchFamily="18" charset="0"/>
              </a:rPr>
              <a:t>Обычно клетки фотобионта сконцентрированы по периферии – ближе к свету – образуя фотосинтезирующий слой.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486</Words>
  <PresentationFormat>Экран (4:3)</PresentationFormat>
  <Paragraphs>121</Paragraphs>
  <Slides>28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                  </vt:lpstr>
      <vt:lpstr>Слайд 2</vt:lpstr>
      <vt:lpstr>Цели урока:</vt:lpstr>
      <vt:lpstr> К.А.Тимирязев  назвал лишайник- СФИНКСОМ, Почему?</vt:lpstr>
      <vt:lpstr>Кто такие лишайники?</vt:lpstr>
      <vt:lpstr>Слайд 6</vt:lpstr>
      <vt:lpstr>Слайд 7</vt:lpstr>
      <vt:lpstr>Слайд 8</vt:lpstr>
      <vt:lpstr>Слайд 9</vt:lpstr>
      <vt:lpstr>Размножение лишайников в основном вегетативно - частями слоевища, спорами.</vt:lpstr>
      <vt:lpstr>Типы слоевищ лишайников</vt:lpstr>
      <vt:lpstr>Слайд 12</vt:lpstr>
      <vt:lpstr>Слайд 13</vt:lpstr>
      <vt:lpstr>Слайд 14</vt:lpstr>
      <vt:lpstr>Слайд 15</vt:lpstr>
      <vt:lpstr>Слайд 16</vt:lpstr>
      <vt:lpstr>Значение лишайников </vt:lpstr>
      <vt:lpstr>Красители и ароматизаторы</vt:lpstr>
      <vt:lpstr>Пищевые добавки для человека</vt:lpstr>
      <vt:lpstr>Корм для животных</vt:lpstr>
      <vt:lpstr>Слайд 21</vt:lpstr>
      <vt:lpstr>Слайд 22</vt:lpstr>
      <vt:lpstr>Слайд 23</vt:lpstr>
      <vt:lpstr>Хвойный лес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Лишайники</dc:title>
  <cp:lastModifiedBy>Asus</cp:lastModifiedBy>
  <cp:revision>38</cp:revision>
  <dcterms:modified xsi:type="dcterms:W3CDTF">2013-10-13T20:57:41Z</dcterms:modified>
</cp:coreProperties>
</file>